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handoutMasterIdLst>
    <p:handoutMasterId r:id="rId18"/>
  </p:handoutMasterIdLst>
  <p:sldIdLst>
    <p:sldId id="256" r:id="rId2"/>
    <p:sldId id="258" r:id="rId3"/>
    <p:sldId id="262" r:id="rId4"/>
    <p:sldId id="272" r:id="rId5"/>
    <p:sldId id="263" r:id="rId6"/>
    <p:sldId id="265" r:id="rId7"/>
    <p:sldId id="273" r:id="rId8"/>
    <p:sldId id="270" r:id="rId9"/>
    <p:sldId id="266" r:id="rId10"/>
    <p:sldId id="271" r:id="rId11"/>
    <p:sldId id="274" r:id="rId12"/>
    <p:sldId id="267" r:id="rId13"/>
    <p:sldId id="269" r:id="rId14"/>
    <p:sldId id="268" r:id="rId15"/>
    <p:sldId id="260" r:id="rId16"/>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D1EF"/>
    <a:srgbClr val="CCECFF"/>
    <a:srgbClr val="3366CC"/>
    <a:srgbClr val="B0C9EE"/>
    <a:srgbClr val="9567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E171933-4619-4E11-9A3F-F7608DF75F80}" styleName="中度样式 1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7292A2E-F333-43FB-9621-5CBBE7FDCDCB}" styleName="浅色样式 2 - 强调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7" autoAdjust="0"/>
    <p:restoredTop sz="91508" autoAdjust="0"/>
  </p:normalViewPr>
  <p:slideViewPr>
    <p:cSldViewPr>
      <p:cViewPr>
        <p:scale>
          <a:sx n="80" d="100"/>
          <a:sy n="80" d="100"/>
        </p:scale>
        <p:origin x="936" y="-38"/>
      </p:cViewPr>
      <p:guideLst>
        <p:guide orient="horz" pos="2160"/>
        <p:guide pos="2880"/>
      </p:guideLst>
    </p:cSldViewPr>
  </p:slideViewPr>
  <p:outlineViewPr>
    <p:cViewPr>
      <p:scale>
        <a:sx n="33" d="100"/>
        <a:sy n="33" d="100"/>
      </p:scale>
      <p:origin x="0" y="-4910"/>
    </p:cViewPr>
    <p:sldLst>
      <p:sld r:id="rId1" collapse="1"/>
    </p:sldLst>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9A7C3CF-2BD6-6CB2-61E1-321DF1CB6F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7C591696-8C6E-0204-A9DB-BDB2E2B0C28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B60B3D-2E54-4A86-8E63-10A98D013264}" type="datetimeFigureOut">
              <a:rPr lang="zh-CN" altLang="en-US" smtClean="0"/>
              <a:t>2024/4/9</a:t>
            </a:fld>
            <a:endParaRPr lang="zh-CN" altLang="en-US"/>
          </a:p>
        </p:txBody>
      </p:sp>
      <p:sp>
        <p:nvSpPr>
          <p:cNvPr id="4" name="页脚占位符 3">
            <a:extLst>
              <a:ext uri="{FF2B5EF4-FFF2-40B4-BE49-F238E27FC236}">
                <a16:creationId xmlns:a16="http://schemas.microsoft.com/office/drawing/2014/main" id="{7AE187C4-DDA3-72E9-9B7D-A109149E894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zh-CN"/>
              <a:t>1</a:t>
            </a:r>
            <a:endParaRPr lang="zh-CN" altLang="en-US"/>
          </a:p>
        </p:txBody>
      </p:sp>
      <p:sp>
        <p:nvSpPr>
          <p:cNvPr id="5" name="灯片编号占位符 4">
            <a:extLst>
              <a:ext uri="{FF2B5EF4-FFF2-40B4-BE49-F238E27FC236}">
                <a16:creationId xmlns:a16="http://schemas.microsoft.com/office/drawing/2014/main" id="{23A23B6F-9ED6-1CB4-7B19-080742C58B5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1227D5-4237-4C06-B947-31CB19B3B7DA}" type="slidenum">
              <a:rPr lang="zh-CN" altLang="en-US" smtClean="0"/>
              <a:t>‹#›</a:t>
            </a:fld>
            <a:endParaRPr lang="zh-CN" altLang="en-US"/>
          </a:p>
        </p:txBody>
      </p:sp>
    </p:spTree>
    <p:extLst>
      <p:ext uri="{BB962C8B-B14F-4D97-AF65-F5344CB8AC3E}">
        <p14:creationId xmlns:p14="http://schemas.microsoft.com/office/powerpoint/2010/main" val="1438029419"/>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23C747-AE07-4EAB-832F-20B5C78804AF}" type="datetimeFigureOut">
              <a:rPr lang="zh-CN" altLang="en-US" smtClean="0"/>
              <a:t>2024/4/9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zh-CN"/>
              <a:t>1</a:t>
            </a: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FDA55F-E1C1-4EB5-B175-27B04D0DAD06}" type="slidenum">
              <a:rPr lang="zh-CN" altLang="en-US" smtClean="0"/>
              <a:t>‹#›</a:t>
            </a:fld>
            <a:endParaRPr lang="zh-CN" altLang="en-US"/>
          </a:p>
        </p:txBody>
      </p:sp>
    </p:spTree>
    <p:extLst>
      <p:ext uri="{BB962C8B-B14F-4D97-AF65-F5344CB8AC3E}">
        <p14:creationId xmlns:p14="http://schemas.microsoft.com/office/powerpoint/2010/main" val="1489152443"/>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b="1" dirty="0">
                <a:solidFill>
                  <a:srgbClr val="343541"/>
                </a:solidFill>
                <a:effectLst/>
                <a:latin typeface="Segoe UI" panose="020B0502040204020203" pitchFamily="34" charset="0"/>
                <a:ea typeface="等线" panose="02010600030101010101" pitchFamily="2" charset="-122"/>
              </a:rPr>
              <a:t>Motion Artifacts</a:t>
            </a:r>
            <a:r>
              <a:rPr lang="en-US" altLang="zh-CN" sz="1800" dirty="0">
                <a:solidFill>
                  <a:srgbClr val="343541"/>
                </a:solidFill>
                <a:effectLst/>
                <a:latin typeface="Segoe UI" panose="020B0502040204020203" pitchFamily="34" charset="0"/>
                <a:ea typeface="等线" panose="02010600030101010101" pitchFamily="2" charset="-122"/>
              </a:rPr>
              <a:t>: PPG signals are sensitive to motion artifacts caused by the movement of the subject. </a:t>
            </a:r>
            <a:r>
              <a:rPr lang="en-US" altLang="zh-CN" sz="1800" b="1" dirty="0">
                <a:solidFill>
                  <a:srgbClr val="343541"/>
                </a:solidFill>
                <a:effectLst/>
                <a:latin typeface="Segoe UI" panose="020B0502040204020203" pitchFamily="34" charset="0"/>
                <a:ea typeface="等线" panose="02010600030101010101" pitchFamily="2" charset="-122"/>
              </a:rPr>
              <a:t>Body motion can introduce noise and distortions</a:t>
            </a:r>
            <a:r>
              <a:rPr lang="en-US" altLang="zh-CN" sz="1800" dirty="0">
                <a:solidFill>
                  <a:srgbClr val="343541"/>
                </a:solidFill>
                <a:effectLst/>
                <a:latin typeface="Segoe UI" panose="020B0502040204020203" pitchFamily="34" charset="0"/>
                <a:ea typeface="等线" panose="02010600030101010101" pitchFamily="2" charset="-122"/>
              </a:rPr>
              <a:t> into the PPG waveform, making it challenging to obtain accurate physiological information.</a:t>
            </a:r>
          </a:p>
          <a:p>
            <a:r>
              <a:rPr lang="en-US" altLang="zh-CN" sz="1800" b="1" dirty="0">
                <a:solidFill>
                  <a:srgbClr val="343541"/>
                </a:solidFill>
                <a:effectLst/>
                <a:latin typeface="Segoe UI" panose="020B0502040204020203" pitchFamily="34" charset="0"/>
                <a:ea typeface="等线" panose="02010600030101010101" pitchFamily="2" charset="-122"/>
              </a:rPr>
              <a:t>Ambient Light Interference</a:t>
            </a:r>
            <a:r>
              <a:rPr lang="en-US" altLang="zh-CN" sz="1800" dirty="0">
                <a:solidFill>
                  <a:srgbClr val="343541"/>
                </a:solidFill>
                <a:effectLst/>
                <a:latin typeface="Segoe UI" panose="020B0502040204020203" pitchFamily="34" charset="0"/>
                <a:ea typeface="等线" panose="02010600030101010101" pitchFamily="2" charset="-122"/>
              </a:rPr>
              <a:t>: Ambient light can interfere with PPG measurements, </a:t>
            </a:r>
            <a:r>
              <a:rPr lang="en-US" altLang="zh-CN" sz="1800" b="1" dirty="0">
                <a:solidFill>
                  <a:srgbClr val="343541"/>
                </a:solidFill>
                <a:effectLst/>
                <a:latin typeface="Segoe UI" panose="020B0502040204020203" pitchFamily="34" charset="0"/>
                <a:ea typeface="等线" panose="02010600030101010101" pitchFamily="2" charset="-122"/>
              </a:rPr>
              <a:t>especially when using reflective PPG sensors</a:t>
            </a:r>
            <a:r>
              <a:rPr lang="en-US" altLang="zh-CN" sz="1800" dirty="0">
                <a:solidFill>
                  <a:srgbClr val="343541"/>
                </a:solidFill>
                <a:effectLst/>
                <a:latin typeface="Segoe UI" panose="020B0502040204020203" pitchFamily="34" charset="0"/>
                <a:ea typeface="等线" panose="02010600030101010101" pitchFamily="2" charset="-122"/>
              </a:rPr>
              <a:t>. </a:t>
            </a:r>
            <a:r>
              <a:rPr lang="en-US" altLang="zh-CN" sz="1800" b="1" dirty="0">
                <a:solidFill>
                  <a:srgbClr val="343541"/>
                </a:solidFill>
                <a:effectLst/>
                <a:latin typeface="Segoe UI" panose="020B0502040204020203" pitchFamily="34" charset="0"/>
                <a:ea typeface="等线" panose="02010600030101010101" pitchFamily="2" charset="-122"/>
              </a:rPr>
              <a:t>This interference can lead to inaccurate readings and affect the reliability of derived parameters</a:t>
            </a:r>
            <a:r>
              <a:rPr lang="en-US" altLang="zh-CN" sz="1800" dirty="0">
                <a:solidFill>
                  <a:srgbClr val="343541"/>
                </a:solidFill>
                <a:effectLst/>
                <a:latin typeface="Segoe UI" panose="020B0502040204020203" pitchFamily="34" charset="0"/>
                <a:ea typeface="等线" panose="02010600030101010101" pitchFamily="2" charset="-122"/>
              </a:rPr>
              <a:t>.</a:t>
            </a:r>
          </a:p>
          <a:p>
            <a:r>
              <a:rPr lang="en-US" altLang="zh-CN" sz="1800" b="1" dirty="0">
                <a:solidFill>
                  <a:srgbClr val="343541"/>
                </a:solidFill>
                <a:effectLst/>
                <a:latin typeface="Segoe UI" panose="020B0502040204020203" pitchFamily="34" charset="0"/>
                <a:ea typeface="等线" panose="02010600030101010101" pitchFamily="2" charset="-122"/>
              </a:rPr>
              <a:t>Baseline Drift:</a:t>
            </a:r>
            <a:r>
              <a:rPr lang="en-US" altLang="zh-CN" sz="1800" dirty="0">
                <a:solidFill>
                  <a:srgbClr val="343541"/>
                </a:solidFill>
                <a:effectLst/>
                <a:latin typeface="Segoe UI" panose="020B0502040204020203" pitchFamily="34" charset="0"/>
                <a:ea typeface="等线" panose="02010600030101010101" pitchFamily="2" charset="-122"/>
              </a:rPr>
              <a:t> The baseline of the PPG signal may experience slow drifts over time, known as baseline wandering. </a:t>
            </a:r>
            <a:r>
              <a:rPr lang="en-US" altLang="zh-CN" sz="1800" b="1" dirty="0">
                <a:solidFill>
                  <a:srgbClr val="343541"/>
                </a:solidFill>
                <a:effectLst/>
                <a:latin typeface="Segoe UI" panose="020B0502040204020203" pitchFamily="34" charset="0"/>
                <a:ea typeface="等线" panose="02010600030101010101" pitchFamily="2" charset="-122"/>
              </a:rPr>
              <a:t>This can be caused by changes in skin perfusion or other environmental factors.</a:t>
            </a:r>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4</a:t>
            </a:fld>
            <a:endParaRPr lang="zh-CN" altLang="en-US"/>
          </a:p>
        </p:txBody>
      </p:sp>
      <p:sp>
        <p:nvSpPr>
          <p:cNvPr id="5" name="页脚占位符 4">
            <a:extLst>
              <a:ext uri="{FF2B5EF4-FFF2-40B4-BE49-F238E27FC236}">
                <a16:creationId xmlns:a16="http://schemas.microsoft.com/office/drawing/2014/main" id="{F632A41C-F93F-7730-47D5-C52217674344}"/>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2752846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5</a:t>
            </a:fld>
            <a:endParaRPr lang="zh-CN" altLang="en-US"/>
          </a:p>
        </p:txBody>
      </p:sp>
      <p:sp>
        <p:nvSpPr>
          <p:cNvPr id="5" name="页脚占位符 4">
            <a:extLst>
              <a:ext uri="{FF2B5EF4-FFF2-40B4-BE49-F238E27FC236}">
                <a16:creationId xmlns:a16="http://schemas.microsoft.com/office/drawing/2014/main" id="{6ACB36A8-D135-7D63-17D9-430D26BAC291}"/>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4013023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6</a:t>
            </a:fld>
            <a:endParaRPr lang="zh-CN" altLang="en-US"/>
          </a:p>
        </p:txBody>
      </p:sp>
      <p:sp>
        <p:nvSpPr>
          <p:cNvPr id="5" name="页脚占位符 4">
            <a:extLst>
              <a:ext uri="{FF2B5EF4-FFF2-40B4-BE49-F238E27FC236}">
                <a16:creationId xmlns:a16="http://schemas.microsoft.com/office/drawing/2014/main" id="{4CE34E0C-6609-0F65-53E3-BB0D2B8BBB88}"/>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4207954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10</a:t>
            </a:fld>
            <a:endParaRPr lang="zh-CN" altLang="en-US"/>
          </a:p>
        </p:txBody>
      </p:sp>
      <p:sp>
        <p:nvSpPr>
          <p:cNvPr id="5" name="页脚占位符 4">
            <a:extLst>
              <a:ext uri="{FF2B5EF4-FFF2-40B4-BE49-F238E27FC236}">
                <a16:creationId xmlns:a16="http://schemas.microsoft.com/office/drawing/2014/main" id="{EB6A07CE-1BEE-A6D4-CABE-4026702F9A8B}"/>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1634829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12</a:t>
            </a:fld>
            <a:endParaRPr lang="zh-CN" altLang="en-US"/>
          </a:p>
        </p:txBody>
      </p:sp>
      <p:sp>
        <p:nvSpPr>
          <p:cNvPr id="5" name="页脚占位符 4">
            <a:extLst>
              <a:ext uri="{FF2B5EF4-FFF2-40B4-BE49-F238E27FC236}">
                <a16:creationId xmlns:a16="http://schemas.microsoft.com/office/drawing/2014/main" id="{AAB4933F-CC69-E3B4-5201-D39B932E9AFF}"/>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14566321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7"/>
          <p:cNvSpPr>
            <a:spLocks noChangeArrowheads="1"/>
          </p:cNvSpPr>
          <p:nvPr userDrawn="1"/>
        </p:nvSpPr>
        <p:spPr bwMode="auto">
          <a:xfrm>
            <a:off x="0" y="0"/>
            <a:ext cx="9144000" cy="6858000"/>
          </a:xfrm>
          <a:prstGeom prst="rect">
            <a:avLst/>
          </a:prstGeom>
          <a:solidFill>
            <a:srgbClr val="0032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zh-CN" altLang="en-US" sz="1800">
              <a:ea typeface="SimSun" pitchFamily="2" charset="-122"/>
            </a:endParaRPr>
          </a:p>
        </p:txBody>
      </p:sp>
      <p:pic>
        <p:nvPicPr>
          <p:cNvPr id="5" name="Picture 21" descr="Logo and Title 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40200" y="5445125"/>
            <a:ext cx="4205288" cy="760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6" name="Rectangle 14"/>
          <p:cNvSpPr>
            <a:spLocks noGrp="1" noChangeArrowheads="1"/>
          </p:cNvSpPr>
          <p:nvPr>
            <p:ph type="ctrTitle"/>
          </p:nvPr>
        </p:nvSpPr>
        <p:spPr>
          <a:xfrm>
            <a:off x="683568" y="2286000"/>
            <a:ext cx="8231832" cy="1143000"/>
          </a:xfrm>
        </p:spPr>
        <p:txBody>
          <a:bodyPr/>
          <a:lstStyle>
            <a:lvl1pPr>
              <a:defRPr sz="4800">
                <a:solidFill>
                  <a:schemeClr val="bg1"/>
                </a:solidFill>
              </a:defRPr>
            </a:lvl1pPr>
          </a:lstStyle>
          <a:p>
            <a:pPr lvl="0"/>
            <a:r>
              <a:rPr lang="en-US" altLang="zh-CN" noProof="0" dirty="0"/>
              <a:t>Click to edit Master title style</a:t>
            </a:r>
          </a:p>
        </p:txBody>
      </p:sp>
      <p:sp>
        <p:nvSpPr>
          <p:cNvPr id="3087" name="Rectangle 15"/>
          <p:cNvSpPr>
            <a:spLocks noGrp="1" noChangeArrowheads="1"/>
          </p:cNvSpPr>
          <p:nvPr>
            <p:ph type="subTitle" idx="1"/>
          </p:nvPr>
        </p:nvSpPr>
        <p:spPr>
          <a:xfrm>
            <a:off x="3131840" y="3573016"/>
            <a:ext cx="3352800" cy="1752600"/>
          </a:xfrm>
        </p:spPr>
        <p:txBody>
          <a:bodyPr/>
          <a:lstStyle>
            <a:lvl1pPr marL="0" indent="0">
              <a:buNone/>
              <a:defRPr sz="1200">
                <a:solidFill>
                  <a:schemeClr val="bg1"/>
                </a:solidFill>
              </a:defRPr>
            </a:lvl1pPr>
          </a:lstStyle>
          <a:p>
            <a:pPr lvl="0"/>
            <a:r>
              <a:rPr lang="en-US" altLang="zh-CN" noProof="0" dirty="0"/>
              <a:t>Click to edit Master subtitle style</a:t>
            </a:r>
          </a:p>
        </p:txBody>
      </p:sp>
    </p:spTree>
    <p:extLst>
      <p:ext uri="{BB962C8B-B14F-4D97-AF65-F5344CB8AC3E}">
        <p14:creationId xmlns:p14="http://schemas.microsoft.com/office/powerpoint/2010/main" val="3913113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046699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19900" y="260350"/>
            <a:ext cx="1852613" cy="5400675"/>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1258888" y="260350"/>
            <a:ext cx="5408612" cy="5400675"/>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089042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351058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zh-CN"/>
              <a:t>Click to edit Master text styles</a:t>
            </a:r>
          </a:p>
        </p:txBody>
      </p:sp>
    </p:spTree>
    <p:extLst>
      <p:ext uri="{BB962C8B-B14F-4D97-AF65-F5344CB8AC3E}">
        <p14:creationId xmlns:p14="http://schemas.microsoft.com/office/powerpoint/2010/main" val="3214362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1258888" y="1844675"/>
            <a:ext cx="3595687" cy="381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5006975" y="1844675"/>
            <a:ext cx="3597275" cy="381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3537927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zh-CN"/>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3061264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Tree>
    <p:extLst>
      <p:ext uri="{BB962C8B-B14F-4D97-AF65-F5344CB8AC3E}">
        <p14:creationId xmlns:p14="http://schemas.microsoft.com/office/powerpoint/2010/main" val="2673475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9041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ltLang="zh-CN"/>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extLst>
      <p:ext uri="{BB962C8B-B14F-4D97-AF65-F5344CB8AC3E}">
        <p14:creationId xmlns:p14="http://schemas.microsoft.com/office/powerpoint/2010/main" val="2490098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ltLang="zh-CN"/>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extLst>
      <p:ext uri="{BB962C8B-B14F-4D97-AF65-F5344CB8AC3E}">
        <p14:creationId xmlns:p14="http://schemas.microsoft.com/office/powerpoint/2010/main" val="1611435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258888" y="260350"/>
            <a:ext cx="7413625" cy="91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a:t>CLICK TO EDIT MASTER TITLE STYLE</a:t>
            </a:r>
          </a:p>
        </p:txBody>
      </p:sp>
      <p:sp>
        <p:nvSpPr>
          <p:cNvPr id="1027" name="Rectangle 3"/>
          <p:cNvSpPr>
            <a:spLocks noGrp="1" noChangeArrowheads="1"/>
          </p:cNvSpPr>
          <p:nvPr>
            <p:ph type="body" idx="1"/>
          </p:nvPr>
        </p:nvSpPr>
        <p:spPr bwMode="auto">
          <a:xfrm>
            <a:off x="1258888" y="1844675"/>
            <a:ext cx="7345362" cy="3816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8" name="Rectangle 7"/>
          <p:cNvSpPr>
            <a:spLocks noChangeArrowheads="1"/>
          </p:cNvSpPr>
          <p:nvPr userDrawn="1"/>
        </p:nvSpPr>
        <p:spPr bwMode="auto">
          <a:xfrm>
            <a:off x="0" y="0"/>
            <a:ext cx="755650" cy="6858000"/>
          </a:xfrm>
          <a:prstGeom prst="rect">
            <a:avLst/>
          </a:prstGeom>
          <a:solidFill>
            <a:srgbClr val="0032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9" name="Rectangle 8"/>
          <p:cNvSpPr>
            <a:spLocks noChangeArrowheads="1"/>
          </p:cNvSpPr>
          <p:nvPr userDrawn="1"/>
        </p:nvSpPr>
        <p:spPr bwMode="auto">
          <a:xfrm>
            <a:off x="395288" y="0"/>
            <a:ext cx="215900" cy="6858000"/>
          </a:xfrm>
          <a:prstGeom prst="rect">
            <a:avLst/>
          </a:prstGeom>
          <a:gradFill rotWithShape="1">
            <a:gsLst>
              <a:gs pos="0">
                <a:srgbClr val="AED1EF">
                  <a:alpha val="70000"/>
                </a:srgbClr>
              </a:gs>
              <a:gs pos="100000">
                <a:srgbClr val="51616F">
                  <a:alpha val="0"/>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30" name="Rectangle 12"/>
          <p:cNvSpPr>
            <a:spLocks noChangeArrowheads="1"/>
          </p:cNvSpPr>
          <p:nvPr userDrawn="1"/>
        </p:nvSpPr>
        <p:spPr bwMode="auto">
          <a:xfrm rot="-5400000">
            <a:off x="4464050" y="-3195637"/>
            <a:ext cx="215900" cy="9144000"/>
          </a:xfrm>
          <a:prstGeom prst="rect">
            <a:avLst/>
          </a:prstGeom>
          <a:gradFill rotWithShape="1">
            <a:gsLst>
              <a:gs pos="0">
                <a:srgbClr val="AED1EF">
                  <a:alpha val="60001"/>
                </a:srgbClr>
              </a:gs>
              <a:gs pos="100000">
                <a:srgbClr val="51616F">
                  <a:alpha val="0"/>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1031" name="Picture 13" descr="Logo and Title"/>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5940425" y="5876925"/>
            <a:ext cx="265906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userDrawn="1"/>
        </p:nvSpPr>
        <p:spPr>
          <a:xfrm>
            <a:off x="1247790" y="5931842"/>
            <a:ext cx="4608512" cy="461665"/>
          </a:xfrm>
          <a:prstGeom prst="rect">
            <a:avLst/>
          </a:prstGeom>
          <a:noFill/>
        </p:spPr>
        <p:txBody>
          <a:bodyPr wrap="square" rtlCol="0">
            <a:spAutoFit/>
          </a:bodyPr>
          <a:lstStyle/>
          <a:p>
            <a:r>
              <a:rPr lang="en-US" dirty="0">
                <a:solidFill>
                  <a:schemeClr val="accent2"/>
                </a:solidFill>
              </a:rPr>
              <a:t>SAT301 Final Year Project</a:t>
            </a:r>
          </a:p>
        </p:txBody>
      </p:sp>
    </p:spTree>
  </p:cSld>
  <p:clrMap bg1="lt1" tx1="dk1" bg2="lt2" tx2="dk2" accent1="accent1" accent2="accent2" accent3="accent3" accent4="accent4" accent5="accent5" accent6="accent6" hlink="hlink" folHlink="folHlink"/>
  <p:sldLayoutIdLst>
    <p:sldLayoutId id="2147483695"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hf hdr="0" ftr="0" dt="0"/>
  <p:txStyles>
    <p:titleStyle>
      <a:lvl1pPr algn="l" rtl="0" eaLnBrk="0" fontAlgn="base" hangingPunct="0">
        <a:spcBef>
          <a:spcPct val="0"/>
        </a:spcBef>
        <a:spcAft>
          <a:spcPct val="0"/>
        </a:spcAft>
        <a:defRPr sz="3000">
          <a:solidFill>
            <a:schemeClr val="accent2"/>
          </a:solidFill>
          <a:latin typeface="+mj-lt"/>
          <a:ea typeface="+mj-ea"/>
          <a:cs typeface="+mj-cs"/>
        </a:defRPr>
      </a:lvl1pPr>
      <a:lvl2pPr algn="l" rtl="0" eaLnBrk="0" fontAlgn="base" hangingPunct="0">
        <a:spcBef>
          <a:spcPct val="0"/>
        </a:spcBef>
        <a:spcAft>
          <a:spcPct val="0"/>
        </a:spcAft>
        <a:defRPr sz="3000">
          <a:solidFill>
            <a:schemeClr val="accent2"/>
          </a:solidFill>
          <a:latin typeface="Arial" charset="0"/>
          <a:ea typeface="ＭＳ Ｐゴシック" pitchFamily="34" charset="-128"/>
        </a:defRPr>
      </a:lvl2pPr>
      <a:lvl3pPr algn="l" rtl="0" eaLnBrk="0" fontAlgn="base" hangingPunct="0">
        <a:spcBef>
          <a:spcPct val="0"/>
        </a:spcBef>
        <a:spcAft>
          <a:spcPct val="0"/>
        </a:spcAft>
        <a:defRPr sz="3000">
          <a:solidFill>
            <a:schemeClr val="accent2"/>
          </a:solidFill>
          <a:latin typeface="Arial" charset="0"/>
          <a:ea typeface="ＭＳ Ｐゴシック" pitchFamily="34" charset="-128"/>
        </a:defRPr>
      </a:lvl3pPr>
      <a:lvl4pPr algn="l" rtl="0" eaLnBrk="0" fontAlgn="base" hangingPunct="0">
        <a:spcBef>
          <a:spcPct val="0"/>
        </a:spcBef>
        <a:spcAft>
          <a:spcPct val="0"/>
        </a:spcAft>
        <a:defRPr sz="3000">
          <a:solidFill>
            <a:schemeClr val="accent2"/>
          </a:solidFill>
          <a:latin typeface="Arial" charset="0"/>
          <a:ea typeface="ＭＳ Ｐゴシック" pitchFamily="34" charset="-128"/>
        </a:defRPr>
      </a:lvl4pPr>
      <a:lvl5pPr algn="l" rtl="0" eaLnBrk="0" fontAlgn="base" hangingPunct="0">
        <a:spcBef>
          <a:spcPct val="0"/>
        </a:spcBef>
        <a:spcAft>
          <a:spcPct val="0"/>
        </a:spcAft>
        <a:defRPr sz="3000">
          <a:solidFill>
            <a:schemeClr val="accent2"/>
          </a:solidFill>
          <a:latin typeface="Arial" charset="0"/>
          <a:ea typeface="ＭＳ Ｐゴシック" pitchFamily="34" charset="-128"/>
        </a:defRPr>
      </a:lvl5pPr>
      <a:lvl6pPr marL="457200" algn="l" rtl="0" fontAlgn="base">
        <a:spcBef>
          <a:spcPct val="0"/>
        </a:spcBef>
        <a:spcAft>
          <a:spcPct val="0"/>
        </a:spcAft>
        <a:defRPr sz="3000">
          <a:solidFill>
            <a:schemeClr val="accent2"/>
          </a:solidFill>
          <a:latin typeface="Arial" charset="0"/>
          <a:ea typeface="ＭＳ Ｐゴシック" pitchFamily="34" charset="-128"/>
        </a:defRPr>
      </a:lvl6pPr>
      <a:lvl7pPr marL="914400" algn="l" rtl="0" fontAlgn="base">
        <a:spcBef>
          <a:spcPct val="0"/>
        </a:spcBef>
        <a:spcAft>
          <a:spcPct val="0"/>
        </a:spcAft>
        <a:defRPr sz="3000">
          <a:solidFill>
            <a:schemeClr val="accent2"/>
          </a:solidFill>
          <a:latin typeface="Arial" charset="0"/>
          <a:ea typeface="ＭＳ Ｐゴシック" pitchFamily="34" charset="-128"/>
        </a:defRPr>
      </a:lvl7pPr>
      <a:lvl8pPr marL="1371600" algn="l" rtl="0" fontAlgn="base">
        <a:spcBef>
          <a:spcPct val="0"/>
        </a:spcBef>
        <a:spcAft>
          <a:spcPct val="0"/>
        </a:spcAft>
        <a:defRPr sz="3000">
          <a:solidFill>
            <a:schemeClr val="accent2"/>
          </a:solidFill>
          <a:latin typeface="Arial" charset="0"/>
          <a:ea typeface="ＭＳ Ｐゴシック" pitchFamily="34" charset="-128"/>
        </a:defRPr>
      </a:lvl8pPr>
      <a:lvl9pPr marL="1828800" algn="l" rtl="0" fontAlgn="base">
        <a:spcBef>
          <a:spcPct val="0"/>
        </a:spcBef>
        <a:spcAft>
          <a:spcPct val="0"/>
        </a:spcAft>
        <a:defRPr sz="3000">
          <a:solidFill>
            <a:schemeClr val="accent2"/>
          </a:solidFill>
          <a:latin typeface="Arial" charset="0"/>
          <a:ea typeface="ＭＳ Ｐゴシック" pitchFamily="34" charset="-128"/>
        </a:defRPr>
      </a:lvl9pPr>
    </p:titleStyle>
    <p:bodyStyle>
      <a:lvl1pPr marL="342900" indent="-342900" algn="l" rtl="0" eaLnBrk="0" fontAlgn="base" hangingPunct="0">
        <a:spcBef>
          <a:spcPct val="20000"/>
        </a:spcBef>
        <a:spcAft>
          <a:spcPct val="0"/>
        </a:spcAft>
        <a:buFont typeface="Wingdings" pitchFamily="2" charset="2"/>
        <a:buChar char="q"/>
        <a:defRPr>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1600">
          <a:solidFill>
            <a:schemeClr val="tx1"/>
          </a:solidFill>
          <a:latin typeface="+mn-lt"/>
          <a:ea typeface="+mn-ea"/>
        </a:defRPr>
      </a:lvl2pPr>
      <a:lvl3pPr marL="1200150" indent="-285750" algn="l" rtl="0" eaLnBrk="0" fontAlgn="base" hangingPunct="0">
        <a:spcBef>
          <a:spcPct val="20000"/>
        </a:spcBef>
        <a:spcAft>
          <a:spcPct val="0"/>
        </a:spcAft>
        <a:buFont typeface="Wingdings" pitchFamily="2" charset="2"/>
        <a:buChar char="§"/>
        <a:defRPr sz="1400">
          <a:solidFill>
            <a:schemeClr val="tx1"/>
          </a:solidFill>
          <a:latin typeface="+mn-lt"/>
          <a:ea typeface="+mn-ea"/>
        </a:defRPr>
      </a:lvl3pPr>
      <a:lvl4pPr marL="1600200" indent="-228600" algn="l" rtl="0" eaLnBrk="0" fontAlgn="base" hangingPunct="0">
        <a:spcBef>
          <a:spcPct val="20000"/>
        </a:spcBef>
        <a:spcAft>
          <a:spcPct val="0"/>
        </a:spcAft>
        <a:defRPr sz="1200">
          <a:solidFill>
            <a:schemeClr val="tx1"/>
          </a:solidFill>
          <a:latin typeface="+mn-lt"/>
          <a:ea typeface="+mn-ea"/>
        </a:defRPr>
      </a:lvl4pPr>
      <a:lvl5pPr marL="2057400" indent="-228600" algn="l" rtl="0" eaLnBrk="0" fontAlgn="base" hangingPunct="0">
        <a:spcBef>
          <a:spcPct val="20000"/>
        </a:spcBef>
        <a:spcAft>
          <a:spcPct val="0"/>
        </a:spcAft>
        <a:defRPr sz="1000">
          <a:solidFill>
            <a:schemeClr val="tx1"/>
          </a:solidFill>
          <a:latin typeface="+mn-lt"/>
          <a:ea typeface="+mn-ea"/>
        </a:defRPr>
      </a:lvl5pPr>
      <a:lvl6pPr marL="2514600" indent="-228600" algn="l" rtl="0" fontAlgn="base">
        <a:spcBef>
          <a:spcPct val="20000"/>
        </a:spcBef>
        <a:spcAft>
          <a:spcPct val="0"/>
        </a:spcAft>
        <a:defRPr sz="1000">
          <a:solidFill>
            <a:schemeClr val="tx1"/>
          </a:solidFill>
          <a:latin typeface="+mn-lt"/>
          <a:ea typeface="+mn-ea"/>
        </a:defRPr>
      </a:lvl6pPr>
      <a:lvl7pPr marL="2971800" indent="-228600" algn="l" rtl="0" fontAlgn="base">
        <a:spcBef>
          <a:spcPct val="20000"/>
        </a:spcBef>
        <a:spcAft>
          <a:spcPct val="0"/>
        </a:spcAft>
        <a:defRPr sz="1000">
          <a:solidFill>
            <a:schemeClr val="tx1"/>
          </a:solidFill>
          <a:latin typeface="+mn-lt"/>
          <a:ea typeface="+mn-ea"/>
        </a:defRPr>
      </a:lvl7pPr>
      <a:lvl8pPr marL="3429000" indent="-228600" algn="l" rtl="0" fontAlgn="base">
        <a:spcBef>
          <a:spcPct val="20000"/>
        </a:spcBef>
        <a:spcAft>
          <a:spcPct val="0"/>
        </a:spcAft>
        <a:defRPr sz="1000">
          <a:solidFill>
            <a:schemeClr val="tx1"/>
          </a:solidFill>
          <a:latin typeface="+mn-lt"/>
          <a:ea typeface="+mn-ea"/>
        </a:defRPr>
      </a:lvl8pPr>
      <a:lvl9pPr marL="3886200" indent="-228600" algn="l" rtl="0" fontAlgn="base">
        <a:spcBef>
          <a:spcPct val="20000"/>
        </a:spcBef>
        <a:spcAft>
          <a:spcPct val="0"/>
        </a:spcAft>
        <a:defRPr sz="1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286000"/>
            <a:ext cx="8231832" cy="731520"/>
          </a:xfrm>
        </p:spPr>
        <p:txBody>
          <a:bodyPr/>
          <a:lstStyle/>
          <a:p>
            <a:pPr algn="ctr"/>
            <a:r>
              <a:rPr lang="en-US" altLang="zh-CN" dirty="0"/>
              <a:t>Wearable Embedded System for Health Monitoring</a:t>
            </a:r>
            <a:endParaRPr lang="en-US" dirty="0"/>
          </a:p>
        </p:txBody>
      </p:sp>
      <p:sp>
        <p:nvSpPr>
          <p:cNvPr id="3" name="Subtitle 2"/>
          <p:cNvSpPr>
            <a:spLocks noGrp="1"/>
          </p:cNvSpPr>
          <p:nvPr>
            <p:ph type="subTitle" idx="1"/>
          </p:nvPr>
        </p:nvSpPr>
        <p:spPr>
          <a:xfrm>
            <a:off x="2483768" y="3573016"/>
            <a:ext cx="3992116" cy="1080120"/>
          </a:xfrm>
        </p:spPr>
        <p:txBody>
          <a:bodyPr/>
          <a:lstStyle/>
          <a:p>
            <a:pPr algn="ctr"/>
            <a:r>
              <a:rPr lang="en-US" sz="2400" dirty="0"/>
              <a:t>Student: Rui Wang</a:t>
            </a:r>
          </a:p>
          <a:p>
            <a:pPr algn="ctr"/>
            <a:r>
              <a:rPr lang="en-US" sz="2400" dirty="0"/>
              <a:t>Supervisor: Qing Liu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C71F03-8889-099F-1D6E-E9861BB1511B}"/>
              </a:ext>
            </a:extLst>
          </p:cNvPr>
          <p:cNvSpPr>
            <a:spLocks noGrp="1"/>
          </p:cNvSpPr>
          <p:nvPr>
            <p:ph type="title"/>
          </p:nvPr>
        </p:nvSpPr>
        <p:spPr/>
        <p:txBody>
          <a:bodyPr/>
          <a:lstStyle/>
          <a:p>
            <a:r>
              <a:rPr lang="en-US" altLang="zh-CN" sz="3000" dirty="0">
                <a:solidFill>
                  <a:schemeClr val="accent2"/>
                </a:solidFill>
                <a:effectLst/>
                <a:latin typeface="+mj-lt"/>
                <a:ea typeface="+mj-ea"/>
                <a:cs typeface="+mj-cs"/>
              </a:rPr>
              <a:t>Experiment Result</a:t>
            </a:r>
            <a:endParaRPr lang="zh-CN" altLang="en-US" dirty="0"/>
          </a:p>
        </p:txBody>
      </p:sp>
      <p:pic>
        <p:nvPicPr>
          <p:cNvPr id="5" name="图片 4">
            <a:extLst>
              <a:ext uri="{FF2B5EF4-FFF2-40B4-BE49-F238E27FC236}">
                <a16:creationId xmlns:a16="http://schemas.microsoft.com/office/drawing/2014/main" id="{EEB4073E-0A7A-18DE-0DF9-CB298CD1102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448" t="4937" r="6726" b="4559"/>
          <a:stretch/>
        </p:blipFill>
        <p:spPr bwMode="auto">
          <a:xfrm>
            <a:off x="4835656" y="1487200"/>
            <a:ext cx="3972788" cy="1997575"/>
          </a:xfrm>
          <a:prstGeom prst="rect">
            <a:avLst/>
          </a:prstGeom>
          <a:noFill/>
          <a:ln>
            <a:noFill/>
          </a:ln>
          <a:extLst>
            <a:ext uri="{53640926-AAD7-44D8-BBD7-CCE9431645EC}">
              <a14:shadowObscured xmlns:a14="http://schemas.microsoft.com/office/drawing/2010/main"/>
            </a:ext>
          </a:extLst>
        </p:spPr>
      </p:pic>
      <p:sp>
        <p:nvSpPr>
          <p:cNvPr id="7" name="文本框 6">
            <a:extLst>
              <a:ext uri="{FF2B5EF4-FFF2-40B4-BE49-F238E27FC236}">
                <a16:creationId xmlns:a16="http://schemas.microsoft.com/office/drawing/2014/main" id="{717C53B5-909F-673D-29CD-837C9B3BA0F5}"/>
              </a:ext>
            </a:extLst>
          </p:cNvPr>
          <p:cNvSpPr txBox="1"/>
          <p:nvPr/>
        </p:nvSpPr>
        <p:spPr>
          <a:xfrm>
            <a:off x="5901308" y="3429000"/>
            <a:ext cx="2790056" cy="307777"/>
          </a:xfrm>
          <a:prstGeom prst="rect">
            <a:avLst/>
          </a:prstGeom>
          <a:noFill/>
        </p:spPr>
        <p:txBody>
          <a:bodyPr wrap="square">
            <a:spAutoFit/>
          </a:bodyPr>
          <a:lstStyle/>
          <a:p>
            <a:r>
              <a:rPr lang="en-US" altLang="zh-CN" sz="1400" dirty="0">
                <a:effectLst/>
                <a:latin typeface="Times New Roman" panose="02020603050405020304" pitchFamily="18" charset="0"/>
                <a:ea typeface="宋体" panose="02010600030101010101" pitchFamily="2" charset="-122"/>
              </a:rPr>
              <a:t>Detected Noise Artifact</a:t>
            </a:r>
            <a:endParaRPr lang="zh-CN" altLang="en-US" sz="1400" dirty="0"/>
          </a:p>
        </p:txBody>
      </p:sp>
      <p:pic>
        <p:nvPicPr>
          <p:cNvPr id="8" name="图片 7">
            <a:extLst>
              <a:ext uri="{FF2B5EF4-FFF2-40B4-BE49-F238E27FC236}">
                <a16:creationId xmlns:a16="http://schemas.microsoft.com/office/drawing/2014/main" id="{95F6A77F-8D96-3EFD-3156-BECA9C8D622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333" t="2468" r="7232" b="4361"/>
          <a:stretch/>
        </p:blipFill>
        <p:spPr bwMode="auto">
          <a:xfrm>
            <a:off x="4950420" y="3644783"/>
            <a:ext cx="3858024" cy="2053613"/>
          </a:xfrm>
          <a:prstGeom prst="rect">
            <a:avLst/>
          </a:prstGeom>
          <a:noFill/>
          <a:ln>
            <a:noFill/>
          </a:ln>
          <a:extLst>
            <a:ext uri="{53640926-AAD7-44D8-BBD7-CCE9431645EC}">
              <a14:shadowObscured xmlns:a14="http://schemas.microsoft.com/office/drawing/2010/main"/>
            </a:ext>
          </a:extLst>
        </p:spPr>
      </p:pic>
      <p:sp>
        <p:nvSpPr>
          <p:cNvPr id="10" name="文本框 9">
            <a:extLst>
              <a:ext uri="{FF2B5EF4-FFF2-40B4-BE49-F238E27FC236}">
                <a16:creationId xmlns:a16="http://schemas.microsoft.com/office/drawing/2014/main" id="{CAF1851A-BE5C-6F3B-046F-D370A5C84981}"/>
              </a:ext>
            </a:extLst>
          </p:cNvPr>
          <p:cNvSpPr txBox="1"/>
          <p:nvPr/>
        </p:nvSpPr>
        <p:spPr>
          <a:xfrm>
            <a:off x="5844444" y="5631154"/>
            <a:ext cx="2069976" cy="307777"/>
          </a:xfrm>
          <a:prstGeom prst="rect">
            <a:avLst/>
          </a:prstGeom>
          <a:noFill/>
        </p:spPr>
        <p:txBody>
          <a:bodyPr wrap="square">
            <a:spAutoFit/>
          </a:bodyPr>
          <a:lstStyle/>
          <a:p>
            <a:r>
              <a:rPr lang="en-US" altLang="zh-CN" sz="1400" dirty="0">
                <a:effectLst/>
                <a:latin typeface="Times New Roman" panose="02020603050405020304" pitchFamily="18" charset="0"/>
                <a:ea typeface="宋体" panose="02010600030101010101" pitchFamily="2" charset="-122"/>
              </a:rPr>
              <a:t>Detected Motion Artifact</a:t>
            </a:r>
            <a:endParaRPr lang="zh-CN" altLang="en-US" sz="1400" dirty="0"/>
          </a:p>
        </p:txBody>
      </p:sp>
      <p:sp>
        <p:nvSpPr>
          <p:cNvPr id="3" name="内容占位符 2">
            <a:extLst>
              <a:ext uri="{FF2B5EF4-FFF2-40B4-BE49-F238E27FC236}">
                <a16:creationId xmlns:a16="http://schemas.microsoft.com/office/drawing/2014/main" id="{FF381CAC-F553-7B55-5EEC-77F8DC759217}"/>
              </a:ext>
            </a:extLst>
          </p:cNvPr>
          <p:cNvSpPr>
            <a:spLocks noGrp="1"/>
          </p:cNvSpPr>
          <p:nvPr>
            <p:ph idx="1"/>
          </p:nvPr>
        </p:nvSpPr>
        <p:spPr>
          <a:xfrm>
            <a:off x="869762" y="1790052"/>
            <a:ext cx="4119591" cy="3816350"/>
          </a:xfrm>
        </p:spPr>
        <p:txBody>
          <a:bodyPr/>
          <a:lstStyle/>
          <a:p>
            <a:r>
              <a:rPr lang="en-US" altLang="zh-CN" dirty="0"/>
              <a:t>Noise Artifact</a:t>
            </a:r>
          </a:p>
          <a:p>
            <a:pPr lvl="1"/>
            <a:r>
              <a:rPr lang="en-US" altLang="zh-CN" dirty="0"/>
              <a:t>Skewness</a:t>
            </a:r>
          </a:p>
          <a:p>
            <a:pPr lvl="1"/>
            <a:r>
              <a:rPr lang="en-US" altLang="zh-CN" dirty="0"/>
              <a:t>Single Pulse Waveform</a:t>
            </a:r>
          </a:p>
          <a:p>
            <a:pPr lvl="1"/>
            <a:r>
              <a:rPr lang="en-US" altLang="zh-CN" dirty="0"/>
              <a:t>Nonmonotonic increasing</a:t>
            </a:r>
          </a:p>
          <a:p>
            <a:pPr marL="0" indent="0">
              <a:buNone/>
            </a:pPr>
            <a:endParaRPr lang="en-US" altLang="zh-CN" dirty="0"/>
          </a:p>
          <a:p>
            <a:pPr marL="0" indent="0">
              <a:buNone/>
            </a:pPr>
            <a:endParaRPr lang="en-US" altLang="zh-CN" dirty="0"/>
          </a:p>
          <a:p>
            <a:r>
              <a:rPr lang="en-US" altLang="zh-CN" dirty="0"/>
              <a:t>Motion Artifact</a:t>
            </a:r>
          </a:p>
          <a:p>
            <a:pPr lvl="1"/>
            <a:r>
              <a:rPr lang="en-US" altLang="zh-CN" dirty="0"/>
              <a:t>Distortion</a:t>
            </a:r>
          </a:p>
          <a:p>
            <a:pPr lvl="1"/>
            <a:r>
              <a:rPr lang="en-US" altLang="zh-CN" dirty="0"/>
              <a:t>Successive Pulse Waveforms</a:t>
            </a:r>
          </a:p>
          <a:p>
            <a:pPr lvl="1"/>
            <a:r>
              <a:rPr lang="en-US" altLang="zh-CN" dirty="0"/>
              <a:t>Invalid relative PWAs and PWRTs</a:t>
            </a:r>
            <a:endParaRPr lang="zh-CN" altLang="en-US" dirty="0"/>
          </a:p>
        </p:txBody>
      </p:sp>
      <p:sp>
        <p:nvSpPr>
          <p:cNvPr id="6" name="文本框 5">
            <a:extLst>
              <a:ext uri="{FF2B5EF4-FFF2-40B4-BE49-F238E27FC236}">
                <a16:creationId xmlns:a16="http://schemas.microsoft.com/office/drawing/2014/main" id="{90E1C3AC-041D-729C-93D2-95E99F91CF3F}"/>
              </a:ext>
            </a:extLst>
          </p:cNvPr>
          <p:cNvSpPr txBox="1"/>
          <p:nvPr/>
        </p:nvSpPr>
        <p:spPr>
          <a:xfrm>
            <a:off x="8672513" y="6428373"/>
            <a:ext cx="298480" cy="338554"/>
          </a:xfrm>
          <a:prstGeom prst="rect">
            <a:avLst/>
          </a:prstGeom>
          <a:noFill/>
        </p:spPr>
        <p:txBody>
          <a:bodyPr wrap="none" rtlCol="0">
            <a:spAutoFit/>
          </a:bodyPr>
          <a:lstStyle/>
          <a:p>
            <a:r>
              <a:rPr lang="en-US" altLang="zh-CN" sz="1600" dirty="0"/>
              <a:t>9</a:t>
            </a:r>
            <a:endParaRPr lang="zh-CN" altLang="en-US" sz="1600" dirty="0"/>
          </a:p>
        </p:txBody>
      </p:sp>
    </p:spTree>
    <p:extLst>
      <p:ext uri="{BB962C8B-B14F-4D97-AF65-F5344CB8AC3E}">
        <p14:creationId xmlns:p14="http://schemas.microsoft.com/office/powerpoint/2010/main" val="4273810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F4A118-FDD9-58A1-D6D4-E3CE2E524B13}"/>
              </a:ext>
            </a:extLst>
          </p:cNvPr>
          <p:cNvSpPr>
            <a:spLocks noGrp="1"/>
          </p:cNvSpPr>
          <p:nvPr>
            <p:ph type="title"/>
          </p:nvPr>
        </p:nvSpPr>
        <p:spPr/>
        <p:txBody>
          <a:bodyPr/>
          <a:lstStyle/>
          <a:p>
            <a:r>
              <a:rPr lang="en-US" altLang="zh-CN" sz="3000" dirty="0">
                <a:solidFill>
                  <a:schemeClr val="accent2"/>
                </a:solidFill>
                <a:effectLst/>
                <a:latin typeface="+mj-lt"/>
                <a:ea typeface="+mj-ea"/>
                <a:cs typeface="+mj-cs"/>
              </a:rPr>
              <a:t>Experiment Result</a:t>
            </a:r>
            <a:endParaRPr lang="zh-CN" altLang="en-US" dirty="0"/>
          </a:p>
        </p:txBody>
      </p:sp>
      <p:pic>
        <p:nvPicPr>
          <p:cNvPr id="6" name="内容占位符 5">
            <a:extLst>
              <a:ext uri="{FF2B5EF4-FFF2-40B4-BE49-F238E27FC236}">
                <a16:creationId xmlns:a16="http://schemas.microsoft.com/office/drawing/2014/main" id="{CAC13A15-4D62-6C5E-03AD-2ABA90E2258B}"/>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2304993" y="2627838"/>
            <a:ext cx="2444311" cy="3033255"/>
          </a:xfrm>
        </p:spPr>
      </p:pic>
      <p:sp>
        <p:nvSpPr>
          <p:cNvPr id="12" name="文本框 11">
            <a:extLst>
              <a:ext uri="{FF2B5EF4-FFF2-40B4-BE49-F238E27FC236}">
                <a16:creationId xmlns:a16="http://schemas.microsoft.com/office/drawing/2014/main" id="{E7496372-6BE6-DF0E-8A77-1E025C339B80}"/>
              </a:ext>
            </a:extLst>
          </p:cNvPr>
          <p:cNvSpPr txBox="1"/>
          <p:nvPr/>
        </p:nvSpPr>
        <p:spPr>
          <a:xfrm>
            <a:off x="7517993" y="5528264"/>
            <a:ext cx="743779" cy="307777"/>
          </a:xfrm>
          <a:prstGeom prst="rect">
            <a:avLst/>
          </a:prstGeom>
          <a:noFill/>
        </p:spPr>
        <p:txBody>
          <a:bodyPr wrap="square">
            <a:spAutoFit/>
          </a:bodyPr>
          <a:lstStyle/>
          <a:p>
            <a:r>
              <a:rPr lang="en-US" altLang="zh-CN" sz="1400" dirty="0">
                <a:effectLst/>
                <a:latin typeface="Times New Roman" panose="02020603050405020304" pitchFamily="18" charset="0"/>
                <a:ea typeface="宋体" panose="02010600030101010101" pitchFamily="2" charset="-122"/>
              </a:rPr>
              <a:t>Demo</a:t>
            </a:r>
            <a:endParaRPr lang="zh-CN" altLang="en-US" sz="1400" dirty="0"/>
          </a:p>
        </p:txBody>
      </p:sp>
      <p:sp>
        <p:nvSpPr>
          <p:cNvPr id="8" name="文本框 7">
            <a:extLst>
              <a:ext uri="{FF2B5EF4-FFF2-40B4-BE49-F238E27FC236}">
                <a16:creationId xmlns:a16="http://schemas.microsoft.com/office/drawing/2014/main" id="{C0A0971A-79F6-5199-D594-883917CB5B9C}"/>
              </a:ext>
            </a:extLst>
          </p:cNvPr>
          <p:cNvSpPr txBox="1"/>
          <p:nvPr/>
        </p:nvSpPr>
        <p:spPr>
          <a:xfrm>
            <a:off x="2891831" y="5682153"/>
            <a:ext cx="1270633" cy="307777"/>
          </a:xfrm>
          <a:prstGeom prst="rect">
            <a:avLst/>
          </a:prstGeom>
          <a:noFill/>
        </p:spPr>
        <p:txBody>
          <a:bodyPr wrap="square">
            <a:spAutoFit/>
          </a:bodyPr>
          <a:lstStyle/>
          <a:p>
            <a:r>
              <a:rPr lang="en-US" altLang="zh-CN" sz="1400" dirty="0"/>
              <a:t>Physical map</a:t>
            </a:r>
            <a:endParaRPr lang="zh-CN" altLang="en-US" sz="1400" dirty="0"/>
          </a:p>
        </p:txBody>
      </p:sp>
      <p:pic>
        <p:nvPicPr>
          <p:cNvPr id="10" name="Demo_1">
            <a:hlinkClick r:id="" action="ppaction://media"/>
            <a:extLst>
              <a:ext uri="{FF2B5EF4-FFF2-40B4-BE49-F238E27FC236}">
                <a16:creationId xmlns:a16="http://schemas.microsoft.com/office/drawing/2014/main" id="{693798F3-9D18-D692-ED39-33260E05BDA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7044" t="-441" r="17619"/>
          <a:stretch/>
        </p:blipFill>
        <p:spPr>
          <a:xfrm>
            <a:off x="5718998" y="2497049"/>
            <a:ext cx="1774689" cy="4092291"/>
          </a:xfrm>
          <a:prstGeom prst="rect">
            <a:avLst/>
          </a:prstGeom>
        </p:spPr>
      </p:pic>
      <p:sp>
        <p:nvSpPr>
          <p:cNvPr id="11" name="文本框 10">
            <a:extLst>
              <a:ext uri="{FF2B5EF4-FFF2-40B4-BE49-F238E27FC236}">
                <a16:creationId xmlns:a16="http://schemas.microsoft.com/office/drawing/2014/main" id="{76D4684E-B16F-937A-0641-96B08AD41965}"/>
              </a:ext>
            </a:extLst>
          </p:cNvPr>
          <p:cNvSpPr txBox="1"/>
          <p:nvPr/>
        </p:nvSpPr>
        <p:spPr>
          <a:xfrm>
            <a:off x="8672513" y="6428373"/>
            <a:ext cx="412292" cy="338554"/>
          </a:xfrm>
          <a:prstGeom prst="rect">
            <a:avLst/>
          </a:prstGeom>
          <a:noFill/>
        </p:spPr>
        <p:txBody>
          <a:bodyPr wrap="none" rtlCol="0">
            <a:spAutoFit/>
          </a:bodyPr>
          <a:lstStyle/>
          <a:p>
            <a:r>
              <a:rPr lang="en-US" altLang="zh-CN" sz="1600" dirty="0"/>
              <a:t>10</a:t>
            </a:r>
            <a:endParaRPr lang="zh-CN" altLang="en-US" sz="1600" dirty="0"/>
          </a:p>
        </p:txBody>
      </p:sp>
      <p:pic>
        <p:nvPicPr>
          <p:cNvPr id="14" name="图片 13">
            <a:extLst>
              <a:ext uri="{FF2B5EF4-FFF2-40B4-BE49-F238E27FC236}">
                <a16:creationId xmlns:a16="http://schemas.microsoft.com/office/drawing/2014/main" id="{0777BF87-1407-015C-4841-090BF38B0D3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8888" y="1609978"/>
            <a:ext cx="6980833" cy="923843"/>
          </a:xfrm>
          <a:prstGeom prst="rect">
            <a:avLst/>
          </a:prstGeom>
        </p:spPr>
      </p:pic>
      <p:sp>
        <p:nvSpPr>
          <p:cNvPr id="16" name="文本框 15">
            <a:extLst>
              <a:ext uri="{FF2B5EF4-FFF2-40B4-BE49-F238E27FC236}">
                <a16:creationId xmlns:a16="http://schemas.microsoft.com/office/drawing/2014/main" id="{3A1AA757-97D4-63E3-9117-8C69BE2F3469}"/>
              </a:ext>
            </a:extLst>
          </p:cNvPr>
          <p:cNvSpPr txBox="1"/>
          <p:nvPr/>
        </p:nvSpPr>
        <p:spPr>
          <a:xfrm>
            <a:off x="1266056" y="6544857"/>
            <a:ext cx="6440338" cy="276999"/>
          </a:xfrm>
          <a:prstGeom prst="rect">
            <a:avLst/>
          </a:prstGeom>
          <a:noFill/>
        </p:spPr>
        <p:txBody>
          <a:bodyPr wrap="square">
            <a:spAutoFit/>
          </a:bodyPr>
          <a:lstStyle/>
          <a:p>
            <a:r>
              <a:rPr lang="en-GB" altLang="zh-CN" sz="1200" b="0" i="0" u="none" strike="noStrike" dirty="0">
                <a:solidFill>
                  <a:srgbClr val="212529"/>
                </a:solidFill>
                <a:effectLst/>
                <a:latin typeface="-apple-system"/>
              </a:rPr>
              <a:t>Demo URL: https://github.com/1102131860/FYP</a:t>
            </a:r>
            <a:endParaRPr lang="zh-CN" altLang="en-US" sz="1200" dirty="0"/>
          </a:p>
        </p:txBody>
      </p:sp>
    </p:spTree>
    <p:extLst>
      <p:ext uri="{BB962C8B-B14F-4D97-AF65-F5344CB8AC3E}">
        <p14:creationId xmlns:p14="http://schemas.microsoft.com/office/powerpoint/2010/main" val="404383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6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00C92B-A136-6DC6-9A67-EC3DB5206C4B}"/>
              </a:ext>
            </a:extLst>
          </p:cNvPr>
          <p:cNvSpPr>
            <a:spLocks noGrp="1"/>
          </p:cNvSpPr>
          <p:nvPr>
            <p:ph type="title"/>
          </p:nvPr>
        </p:nvSpPr>
        <p:spPr/>
        <p:txBody>
          <a:bodyPr/>
          <a:lstStyle/>
          <a:p>
            <a:r>
              <a:rPr lang="en-US" altLang="zh-CN" dirty="0"/>
              <a:t>Discussion</a:t>
            </a:r>
            <a:endParaRPr lang="zh-CN" altLang="en-US" dirty="0"/>
          </a:p>
        </p:txBody>
      </p:sp>
      <p:sp>
        <p:nvSpPr>
          <p:cNvPr id="3" name="内容占位符 2">
            <a:extLst>
              <a:ext uri="{FF2B5EF4-FFF2-40B4-BE49-F238E27FC236}">
                <a16:creationId xmlns:a16="http://schemas.microsoft.com/office/drawing/2014/main" id="{5789FC3F-8833-8858-0FA7-51B84724D5A1}"/>
              </a:ext>
            </a:extLst>
          </p:cNvPr>
          <p:cNvSpPr>
            <a:spLocks noGrp="1"/>
          </p:cNvSpPr>
          <p:nvPr>
            <p:ph idx="1"/>
          </p:nvPr>
        </p:nvSpPr>
        <p:spPr>
          <a:xfrm>
            <a:off x="1258888" y="1844674"/>
            <a:ext cx="7345362" cy="3888581"/>
          </a:xfrm>
        </p:spPr>
        <p:txBody>
          <a:bodyPr/>
          <a:lstStyle/>
          <a:p>
            <a:r>
              <a:rPr lang="en-US" altLang="zh-CN" dirty="0"/>
              <a:t>AMPD is generally better than Slope &amp; Threshold Method</a:t>
            </a:r>
          </a:p>
          <a:p>
            <a:pPr lvl="1"/>
            <a:r>
              <a:rPr lang="en-US" altLang="zh-CN" dirty="0"/>
              <a:t>Almost no hyper-tuning parameters needed</a:t>
            </a:r>
          </a:p>
          <a:p>
            <a:pPr lvl="1"/>
            <a:r>
              <a:rPr lang="en-US" altLang="zh-CN" dirty="0"/>
              <a:t>Highly anti-noisy </a:t>
            </a:r>
          </a:p>
          <a:p>
            <a:pPr lvl="1"/>
            <a:r>
              <a:rPr lang="en-US" altLang="zh-CN" dirty="0"/>
              <a:t>Make the size of filter window much smaller</a:t>
            </a:r>
          </a:p>
          <a:p>
            <a:endParaRPr lang="en-US" altLang="zh-CN" dirty="0"/>
          </a:p>
          <a:p>
            <a:r>
              <a:rPr lang="en-US" altLang="zh-CN" dirty="0"/>
              <a:t>The noise artifact tends to lead the skewness of single pulse waveform and thus it can be detected by the nonmonotonic increasement at systolic phase. The motion artifact is more likely to make several consecutive pulse waveform distorted and thus detected by relative criteria.</a:t>
            </a:r>
          </a:p>
          <a:p>
            <a:endParaRPr lang="en-US" altLang="zh-CN" dirty="0"/>
          </a:p>
          <a:p>
            <a:r>
              <a:rPr lang="en-US" altLang="zh-CN" dirty="0"/>
              <a:t>Transmission packet size is affected by transmission rate. Therefore, it also impacts the sampling rate and buffer size at MCU</a:t>
            </a:r>
          </a:p>
          <a:p>
            <a:endParaRPr lang="en-US" altLang="zh-CN" dirty="0"/>
          </a:p>
        </p:txBody>
      </p:sp>
      <p:sp>
        <p:nvSpPr>
          <p:cNvPr id="4" name="文本框 3">
            <a:extLst>
              <a:ext uri="{FF2B5EF4-FFF2-40B4-BE49-F238E27FC236}">
                <a16:creationId xmlns:a16="http://schemas.microsoft.com/office/drawing/2014/main" id="{A7735C1F-7647-B446-61AC-2AD09E23A79D}"/>
              </a:ext>
            </a:extLst>
          </p:cNvPr>
          <p:cNvSpPr txBox="1"/>
          <p:nvPr/>
        </p:nvSpPr>
        <p:spPr>
          <a:xfrm>
            <a:off x="8672513" y="6428373"/>
            <a:ext cx="397032" cy="338554"/>
          </a:xfrm>
          <a:prstGeom prst="rect">
            <a:avLst/>
          </a:prstGeom>
          <a:noFill/>
        </p:spPr>
        <p:txBody>
          <a:bodyPr wrap="none" rtlCol="0">
            <a:spAutoFit/>
          </a:bodyPr>
          <a:lstStyle/>
          <a:p>
            <a:r>
              <a:rPr lang="en-US" altLang="zh-CN" sz="1600" dirty="0"/>
              <a:t>11</a:t>
            </a:r>
            <a:endParaRPr lang="zh-CN" altLang="en-US" sz="1600" dirty="0"/>
          </a:p>
        </p:txBody>
      </p:sp>
    </p:spTree>
    <p:extLst>
      <p:ext uri="{BB962C8B-B14F-4D97-AF65-F5344CB8AC3E}">
        <p14:creationId xmlns:p14="http://schemas.microsoft.com/office/powerpoint/2010/main" val="38072458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DABD20-7397-3328-9074-DB4D78CECB3A}"/>
              </a:ext>
            </a:extLst>
          </p:cNvPr>
          <p:cNvSpPr>
            <a:spLocks noGrp="1"/>
          </p:cNvSpPr>
          <p:nvPr>
            <p:ph type="title"/>
          </p:nvPr>
        </p:nvSpPr>
        <p:spPr/>
        <p:txBody>
          <a:bodyPr/>
          <a:lstStyle/>
          <a:p>
            <a:r>
              <a:rPr lang="en-US" altLang="zh-CN" dirty="0"/>
              <a:t>Future Works</a:t>
            </a:r>
            <a:endParaRPr lang="zh-CN" altLang="en-US" dirty="0"/>
          </a:p>
        </p:txBody>
      </p:sp>
      <p:sp>
        <p:nvSpPr>
          <p:cNvPr id="3" name="内容占位符 2">
            <a:extLst>
              <a:ext uri="{FF2B5EF4-FFF2-40B4-BE49-F238E27FC236}">
                <a16:creationId xmlns:a16="http://schemas.microsoft.com/office/drawing/2014/main" id="{9E3F5AE0-3B85-5D50-D23A-6B2036984664}"/>
              </a:ext>
            </a:extLst>
          </p:cNvPr>
          <p:cNvSpPr>
            <a:spLocks noGrp="1"/>
          </p:cNvSpPr>
          <p:nvPr>
            <p:ph idx="1"/>
          </p:nvPr>
        </p:nvSpPr>
        <p:spPr/>
        <p:txBody>
          <a:bodyPr/>
          <a:lstStyle/>
          <a:p>
            <a:r>
              <a:rPr lang="en-US" altLang="zh-CN" dirty="0"/>
              <a:t>Data visualization</a:t>
            </a:r>
          </a:p>
          <a:p>
            <a:pPr lvl="1"/>
            <a:r>
              <a:rPr lang="en-US" altLang="zh-CN" dirty="0"/>
              <a:t>Line graph or bar graph</a:t>
            </a:r>
          </a:p>
          <a:p>
            <a:endParaRPr lang="en-US" altLang="zh-CN" dirty="0"/>
          </a:p>
          <a:p>
            <a:endParaRPr lang="en-US" altLang="zh-CN" dirty="0"/>
          </a:p>
          <a:p>
            <a:r>
              <a:rPr lang="en-US" altLang="zh-CN" dirty="0"/>
              <a:t>Cloud Server</a:t>
            </a:r>
          </a:p>
          <a:p>
            <a:pPr lvl="1"/>
            <a:r>
              <a:rPr lang="en-US" altLang="zh-CN" dirty="0"/>
              <a:t>Data stored in cloud and cloud/edge computing</a:t>
            </a:r>
          </a:p>
          <a:p>
            <a:pPr lvl="1"/>
            <a:endParaRPr lang="en-US" altLang="zh-CN" dirty="0"/>
          </a:p>
        </p:txBody>
      </p:sp>
      <p:sp>
        <p:nvSpPr>
          <p:cNvPr id="4" name="文本框 3">
            <a:extLst>
              <a:ext uri="{FF2B5EF4-FFF2-40B4-BE49-F238E27FC236}">
                <a16:creationId xmlns:a16="http://schemas.microsoft.com/office/drawing/2014/main" id="{A0D103B1-E496-7E0F-9B74-1262106E5C4B}"/>
              </a:ext>
            </a:extLst>
          </p:cNvPr>
          <p:cNvSpPr txBox="1"/>
          <p:nvPr/>
        </p:nvSpPr>
        <p:spPr>
          <a:xfrm>
            <a:off x="8672513" y="6428373"/>
            <a:ext cx="412292" cy="338554"/>
          </a:xfrm>
          <a:prstGeom prst="rect">
            <a:avLst/>
          </a:prstGeom>
          <a:noFill/>
        </p:spPr>
        <p:txBody>
          <a:bodyPr wrap="none" rtlCol="0">
            <a:spAutoFit/>
          </a:bodyPr>
          <a:lstStyle/>
          <a:p>
            <a:r>
              <a:rPr lang="en-US" altLang="zh-CN" sz="1600" dirty="0"/>
              <a:t>12</a:t>
            </a:r>
            <a:endParaRPr lang="zh-CN" altLang="en-US" sz="1600" dirty="0"/>
          </a:p>
        </p:txBody>
      </p:sp>
    </p:spTree>
    <p:extLst>
      <p:ext uri="{BB962C8B-B14F-4D97-AF65-F5344CB8AC3E}">
        <p14:creationId xmlns:p14="http://schemas.microsoft.com/office/powerpoint/2010/main" val="61639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053EED-9F79-38D9-F45C-029E0E70451C}"/>
              </a:ext>
            </a:extLst>
          </p:cNvPr>
          <p:cNvSpPr>
            <a:spLocks noGrp="1"/>
          </p:cNvSpPr>
          <p:nvPr>
            <p:ph type="title"/>
          </p:nvPr>
        </p:nvSpPr>
        <p:spPr/>
        <p:txBody>
          <a:bodyPr/>
          <a:lstStyle/>
          <a:p>
            <a:r>
              <a:rPr lang="en-US" altLang="zh-CN" dirty="0"/>
              <a:t>Conclusion</a:t>
            </a:r>
            <a:endParaRPr lang="zh-CN" altLang="en-US" dirty="0"/>
          </a:p>
        </p:txBody>
      </p:sp>
      <p:sp>
        <p:nvSpPr>
          <p:cNvPr id="3" name="内容占位符 2">
            <a:extLst>
              <a:ext uri="{FF2B5EF4-FFF2-40B4-BE49-F238E27FC236}">
                <a16:creationId xmlns:a16="http://schemas.microsoft.com/office/drawing/2014/main" id="{1AA6D3D7-58B0-D225-9085-BB200EF5CE52}"/>
              </a:ext>
            </a:extLst>
          </p:cNvPr>
          <p:cNvSpPr>
            <a:spLocks noGrp="1"/>
          </p:cNvSpPr>
          <p:nvPr>
            <p:ph idx="1"/>
          </p:nvPr>
        </p:nvSpPr>
        <p:spPr>
          <a:xfrm>
            <a:off x="1258888" y="1844675"/>
            <a:ext cx="7489576" cy="3816350"/>
          </a:xfrm>
        </p:spPr>
        <p:txBody>
          <a:bodyPr/>
          <a:lstStyle/>
          <a:p>
            <a:r>
              <a:rPr lang="en-US" altLang="zh-CN" dirty="0"/>
              <a:t>Improve signal quality by implementing AMPD to segmentize signal waveform and eliminating artifacts after identifying them through absolute and relative criteria.</a:t>
            </a:r>
          </a:p>
          <a:p>
            <a:endParaRPr lang="en-US" altLang="zh-CN" dirty="0"/>
          </a:p>
          <a:p>
            <a:endParaRPr lang="en-US" altLang="zh-CN" dirty="0"/>
          </a:p>
          <a:p>
            <a:r>
              <a:rPr lang="en-US" altLang="zh-CN" dirty="0"/>
              <a:t>Deployed those algorithms at MCU and utilize BLE to achieve wireless data transmission between MCU and WeChat Mini program</a:t>
            </a:r>
            <a:endParaRPr lang="zh-CN" altLang="en-US" dirty="0"/>
          </a:p>
        </p:txBody>
      </p:sp>
      <p:sp>
        <p:nvSpPr>
          <p:cNvPr id="4" name="文本框 3">
            <a:extLst>
              <a:ext uri="{FF2B5EF4-FFF2-40B4-BE49-F238E27FC236}">
                <a16:creationId xmlns:a16="http://schemas.microsoft.com/office/drawing/2014/main" id="{CF0F87AD-E394-615B-52D7-D8B441D92666}"/>
              </a:ext>
            </a:extLst>
          </p:cNvPr>
          <p:cNvSpPr txBox="1"/>
          <p:nvPr/>
        </p:nvSpPr>
        <p:spPr>
          <a:xfrm>
            <a:off x="8672513" y="6428373"/>
            <a:ext cx="412292" cy="338554"/>
          </a:xfrm>
          <a:prstGeom prst="rect">
            <a:avLst/>
          </a:prstGeom>
          <a:noFill/>
        </p:spPr>
        <p:txBody>
          <a:bodyPr wrap="none" rtlCol="0">
            <a:spAutoFit/>
          </a:bodyPr>
          <a:lstStyle/>
          <a:p>
            <a:r>
              <a:rPr lang="en-US" altLang="zh-CN" sz="1600" dirty="0"/>
              <a:t>13</a:t>
            </a:r>
            <a:endParaRPr lang="zh-CN" altLang="en-US" sz="1600" dirty="0"/>
          </a:p>
        </p:txBody>
      </p:sp>
    </p:spTree>
    <p:extLst>
      <p:ext uri="{BB962C8B-B14F-4D97-AF65-F5344CB8AC3E}">
        <p14:creationId xmlns:p14="http://schemas.microsoft.com/office/powerpoint/2010/main" val="1435489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0"/>
          <p:cNvSpPr>
            <a:spLocks noChangeArrowheads="1"/>
          </p:cNvSpPr>
          <p:nvPr/>
        </p:nvSpPr>
        <p:spPr bwMode="auto">
          <a:xfrm>
            <a:off x="1403350" y="2349500"/>
            <a:ext cx="6696075" cy="172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eaLnBrk="1" hangingPunct="1"/>
            <a:r>
              <a:rPr lang="en-US" altLang="zh-CN" sz="9600" b="1" dirty="0">
                <a:solidFill>
                  <a:schemeClr val="bg1"/>
                </a:solidFill>
              </a:rPr>
              <a:t>Thank You</a:t>
            </a:r>
          </a:p>
          <a:p>
            <a:pPr algn="ctr" eaLnBrk="1" hangingPunct="1"/>
            <a:r>
              <a:rPr lang="en-US" altLang="zh-CN" sz="6000" b="1" dirty="0">
                <a:solidFill>
                  <a:schemeClr val="bg1"/>
                </a:solidFill>
              </a:rPr>
              <a:t>Question?</a:t>
            </a:r>
            <a:endParaRPr lang="zh-CN" altLang="en-US" sz="6000" b="1"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kumimoji="1" lang="en-US" altLang="zh-CN" sz="3600" b="1" dirty="0">
                <a:solidFill>
                  <a:srgbClr val="000066"/>
                </a:solidFill>
                <a:latin typeface="Arial Black" pitchFamily="34" charset="0"/>
                <a:ea typeface="创艺繁黑体"/>
                <a:cs typeface="创艺繁黑体"/>
              </a:rPr>
              <a:t>CONTENT</a:t>
            </a:r>
            <a:endParaRPr lang="en-US" altLang="zh-CN" sz="3400" dirty="0"/>
          </a:p>
        </p:txBody>
      </p:sp>
      <p:sp>
        <p:nvSpPr>
          <p:cNvPr id="4099" name="Rectangle 3"/>
          <p:cNvSpPr>
            <a:spLocks noGrp="1" noChangeArrowheads="1"/>
          </p:cNvSpPr>
          <p:nvPr>
            <p:ph type="body" idx="1"/>
          </p:nvPr>
        </p:nvSpPr>
        <p:spPr/>
        <p:txBody>
          <a:bodyPr/>
          <a:lstStyle/>
          <a:p>
            <a:pPr>
              <a:defRPr/>
            </a:pPr>
            <a:r>
              <a:rPr kumimoji="1" lang="en-US" altLang="zh-CN" dirty="0">
                <a:solidFill>
                  <a:srgbClr val="000066"/>
                </a:solidFill>
                <a:latin typeface="Arial Black" pitchFamily="34" charset="0"/>
                <a:ea typeface="创艺繁黑体"/>
                <a:cs typeface="创艺繁黑体"/>
              </a:rPr>
              <a:t>1. Introduction</a:t>
            </a:r>
          </a:p>
          <a:p>
            <a:pPr>
              <a:defRPr/>
            </a:pPr>
            <a:r>
              <a:rPr kumimoji="1" lang="en-US" altLang="zh-CN" dirty="0">
                <a:solidFill>
                  <a:srgbClr val="000066"/>
                </a:solidFill>
                <a:latin typeface="Arial Black" pitchFamily="34" charset="0"/>
                <a:ea typeface="创艺繁黑体"/>
                <a:cs typeface="创艺繁黑体"/>
              </a:rPr>
              <a:t>2. Project Objective</a:t>
            </a:r>
          </a:p>
          <a:p>
            <a:pPr>
              <a:defRPr/>
            </a:pPr>
            <a:r>
              <a:rPr kumimoji="1" lang="en-US" altLang="zh-CN" dirty="0">
                <a:solidFill>
                  <a:srgbClr val="000066"/>
                </a:solidFill>
                <a:latin typeface="Arial Black" pitchFamily="34" charset="0"/>
                <a:ea typeface="创艺繁黑体"/>
                <a:cs typeface="创艺繁黑体"/>
              </a:rPr>
              <a:t>3. Methodology</a:t>
            </a:r>
          </a:p>
          <a:p>
            <a:pPr>
              <a:defRPr/>
            </a:pPr>
            <a:r>
              <a:rPr kumimoji="1" lang="en-US" altLang="zh-CN" dirty="0">
                <a:solidFill>
                  <a:srgbClr val="000066"/>
                </a:solidFill>
                <a:latin typeface="Arial Black" pitchFamily="34" charset="0"/>
                <a:ea typeface="创艺繁黑体"/>
                <a:cs typeface="创艺繁黑体"/>
              </a:rPr>
              <a:t>4. Experimental Results</a:t>
            </a:r>
          </a:p>
          <a:p>
            <a:pPr>
              <a:defRPr/>
            </a:pPr>
            <a:r>
              <a:rPr kumimoji="1" lang="en-US" altLang="zh-CN" dirty="0">
                <a:solidFill>
                  <a:srgbClr val="000066"/>
                </a:solidFill>
                <a:latin typeface="Arial Black" pitchFamily="34" charset="0"/>
                <a:ea typeface="创艺繁黑体"/>
                <a:cs typeface="创艺繁黑体"/>
              </a:rPr>
              <a:t>5. Discussion</a:t>
            </a:r>
          </a:p>
          <a:p>
            <a:pPr>
              <a:defRPr/>
            </a:pPr>
            <a:r>
              <a:rPr kumimoji="1" lang="en-US" altLang="zh-CN" dirty="0">
                <a:solidFill>
                  <a:srgbClr val="000066"/>
                </a:solidFill>
                <a:latin typeface="Arial Black" pitchFamily="34" charset="0"/>
                <a:ea typeface="创艺繁黑体"/>
                <a:cs typeface="创艺繁黑体"/>
              </a:rPr>
              <a:t>6. Future Works</a:t>
            </a:r>
          </a:p>
          <a:p>
            <a:pPr>
              <a:defRPr/>
            </a:pPr>
            <a:r>
              <a:rPr kumimoji="1" lang="en-US" altLang="zh-CN" dirty="0">
                <a:solidFill>
                  <a:srgbClr val="000066"/>
                </a:solidFill>
                <a:latin typeface="Arial Black" pitchFamily="34" charset="0"/>
                <a:ea typeface="创艺繁黑体"/>
                <a:cs typeface="创艺繁黑体"/>
              </a:rPr>
              <a:t>7. Conclusion</a:t>
            </a:r>
          </a:p>
          <a:p>
            <a:pPr marL="0" indent="0">
              <a:buNone/>
              <a:defRPr/>
            </a:pPr>
            <a:r>
              <a:rPr kumimoji="1" lang="en-US" altLang="zh-CN" dirty="0">
                <a:solidFill>
                  <a:srgbClr val="000066"/>
                </a:solidFill>
                <a:latin typeface="Arial Black" pitchFamily="34" charset="0"/>
                <a:ea typeface="创艺繁黑体"/>
                <a:cs typeface="创艺繁黑体"/>
              </a:rPr>
              <a:t> </a:t>
            </a:r>
          </a:p>
          <a:p>
            <a:pPr>
              <a:defRPr/>
            </a:pPr>
            <a:endParaRPr kumimoji="1" lang="en-US" altLang="zh-CN" dirty="0">
              <a:solidFill>
                <a:srgbClr val="000066"/>
              </a:solidFill>
              <a:latin typeface="Arial Black" pitchFamily="34" charset="0"/>
              <a:ea typeface="创艺繁黑体"/>
              <a:cs typeface="创艺繁黑体"/>
            </a:endParaRPr>
          </a:p>
        </p:txBody>
      </p:sp>
      <p:sp>
        <p:nvSpPr>
          <p:cNvPr id="2" name="文本框 1">
            <a:extLst>
              <a:ext uri="{FF2B5EF4-FFF2-40B4-BE49-F238E27FC236}">
                <a16:creationId xmlns:a16="http://schemas.microsoft.com/office/drawing/2014/main" id="{11683E93-AC19-3593-21AF-DF19B07EBE49}"/>
              </a:ext>
            </a:extLst>
          </p:cNvPr>
          <p:cNvSpPr txBox="1"/>
          <p:nvPr/>
        </p:nvSpPr>
        <p:spPr>
          <a:xfrm>
            <a:off x="8672513" y="6428373"/>
            <a:ext cx="298480" cy="338554"/>
          </a:xfrm>
          <a:prstGeom prst="rect">
            <a:avLst/>
          </a:prstGeom>
          <a:noFill/>
        </p:spPr>
        <p:txBody>
          <a:bodyPr wrap="none" rtlCol="0">
            <a:spAutoFit/>
          </a:bodyPr>
          <a:lstStyle/>
          <a:p>
            <a:r>
              <a:rPr lang="en-US" altLang="zh-CN" sz="1600" dirty="0"/>
              <a:t>1</a:t>
            </a:r>
            <a:endParaRPr lang="zh-CN" alt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E4653E-5406-6855-7BE0-9FD53890243C}"/>
              </a:ext>
            </a:extLst>
          </p:cNvPr>
          <p:cNvSpPr>
            <a:spLocks noGrp="1"/>
          </p:cNvSpPr>
          <p:nvPr>
            <p:ph type="title"/>
          </p:nvPr>
        </p:nvSpPr>
        <p:spPr/>
        <p:txBody>
          <a:bodyPr/>
          <a:lstStyle/>
          <a:p>
            <a:r>
              <a:rPr lang="en-US" altLang="zh-CN" dirty="0"/>
              <a:t>Introduction</a:t>
            </a:r>
            <a:endParaRPr lang="zh-CN" altLang="en-US" dirty="0"/>
          </a:p>
        </p:txBody>
      </p:sp>
      <p:sp>
        <p:nvSpPr>
          <p:cNvPr id="3" name="内容占位符 2">
            <a:extLst>
              <a:ext uri="{FF2B5EF4-FFF2-40B4-BE49-F238E27FC236}">
                <a16:creationId xmlns:a16="http://schemas.microsoft.com/office/drawing/2014/main" id="{897D0D5A-EC9A-E189-924B-D42F70C2BA6C}"/>
              </a:ext>
            </a:extLst>
          </p:cNvPr>
          <p:cNvSpPr>
            <a:spLocks noGrp="1"/>
          </p:cNvSpPr>
          <p:nvPr>
            <p:ph idx="1"/>
          </p:nvPr>
        </p:nvSpPr>
        <p:spPr>
          <a:xfrm>
            <a:off x="1258888" y="1844824"/>
            <a:ext cx="7345362" cy="3816350"/>
          </a:xfrm>
        </p:spPr>
        <p:txBody>
          <a:bodyPr/>
          <a:lstStyle/>
          <a:p>
            <a:r>
              <a:rPr lang="en-US" altLang="zh-CN" dirty="0"/>
              <a:t>Wearable devices market is currently having a constant growing rate and this year it is estimated to reach a value of approximately $130 billions [1].</a:t>
            </a:r>
          </a:p>
          <a:p>
            <a:r>
              <a:rPr lang="en-US" altLang="zh-CN" dirty="0"/>
              <a:t>Photoplethysmography (PPG) is widely used in wearable health devices, because it can</a:t>
            </a:r>
          </a:p>
          <a:p>
            <a:pPr lvl="1"/>
            <a:r>
              <a:rPr lang="en-US" altLang="zh-CN" dirty="0"/>
              <a:t>Achieve non-invasive and continuous monitoring</a:t>
            </a:r>
          </a:p>
          <a:p>
            <a:pPr lvl="1"/>
            <a:r>
              <a:rPr lang="en-US" altLang="zh-CN" dirty="0"/>
              <a:t>Effectively monitor heat rate (HR) and blood oxygen saturation (SPO2)</a:t>
            </a:r>
          </a:p>
          <a:p>
            <a:pPr lvl="1"/>
            <a:r>
              <a:rPr lang="en-US" altLang="zh-CN" dirty="0"/>
              <a:t>Be integrated into chip and consume lower power</a:t>
            </a:r>
          </a:p>
          <a:p>
            <a:r>
              <a:rPr lang="en-US" altLang="zh-CN" dirty="0"/>
              <a:t>PPG sensor usually has two type, reflective and transmissive model. It comprises LEDs and photodetectors. The common LEDs includes: Infrared Red, Red, Green and Yellow. The wear positions are finger tips, wrist or earlobe.</a:t>
            </a:r>
          </a:p>
        </p:txBody>
      </p:sp>
      <p:sp>
        <p:nvSpPr>
          <p:cNvPr id="4" name="文本框 3">
            <a:extLst>
              <a:ext uri="{FF2B5EF4-FFF2-40B4-BE49-F238E27FC236}">
                <a16:creationId xmlns:a16="http://schemas.microsoft.com/office/drawing/2014/main" id="{270E2116-434A-B198-0141-09F611B40268}"/>
              </a:ext>
            </a:extLst>
          </p:cNvPr>
          <p:cNvSpPr txBox="1"/>
          <p:nvPr/>
        </p:nvSpPr>
        <p:spPr>
          <a:xfrm>
            <a:off x="1043608" y="6351711"/>
            <a:ext cx="5396029" cy="461665"/>
          </a:xfrm>
          <a:prstGeom prst="rect">
            <a:avLst/>
          </a:prstGeom>
          <a:noFill/>
        </p:spPr>
        <p:txBody>
          <a:bodyPr wrap="none" rtlCol="0">
            <a:spAutoFit/>
          </a:bodyPr>
          <a:lstStyle/>
          <a:p>
            <a:r>
              <a:rPr lang="en-US" altLang="zh-CN" sz="1200" dirty="0">
                <a:latin typeface="+mn-lt"/>
              </a:rPr>
              <a:t>[1] </a:t>
            </a:r>
            <a:r>
              <a:rPr lang="pt-BR" altLang="zh-CN" sz="1200" dirty="0">
                <a:latin typeface="+mn-lt"/>
                <a:ea typeface="+mn-ea"/>
              </a:rPr>
              <a:t>Duarte Dias &amp; João Paulo Silva Cunha</a:t>
            </a:r>
            <a:r>
              <a:rPr lang="en-US" altLang="zh-CN" sz="1200" dirty="0">
                <a:latin typeface="+mn-lt"/>
                <a:ea typeface="+mn-ea"/>
              </a:rPr>
              <a:t>,</a:t>
            </a:r>
            <a:r>
              <a:rPr lang="zh-CN" altLang="en-US" sz="1200" dirty="0">
                <a:latin typeface="+mn-lt"/>
                <a:ea typeface="+mn-ea"/>
              </a:rPr>
              <a:t> </a:t>
            </a:r>
            <a:r>
              <a:rPr lang="en-US" altLang="zh-CN" sz="1200" dirty="0">
                <a:latin typeface="+mn-lt"/>
                <a:ea typeface="+mn-ea"/>
              </a:rPr>
              <a:t>published in MDPI Sensors, 2018</a:t>
            </a:r>
          </a:p>
          <a:p>
            <a:r>
              <a:rPr lang="en-US" altLang="zh-CN" sz="1200" dirty="0">
                <a:latin typeface="+mn-lt"/>
                <a:ea typeface="+mn-ea"/>
              </a:rPr>
              <a:t>[2] </a:t>
            </a:r>
            <a:r>
              <a:rPr lang="en-US" altLang="zh-CN" sz="1200" dirty="0" err="1">
                <a:latin typeface="+mn-lt"/>
                <a:ea typeface="+mn-ea"/>
              </a:rPr>
              <a:t>Qiuyang</a:t>
            </a:r>
            <a:r>
              <a:rPr lang="en-US" altLang="zh-CN" sz="1200" dirty="0">
                <a:latin typeface="+mn-lt"/>
                <a:ea typeface="+mn-ea"/>
              </a:rPr>
              <a:t> Liu et al. published in IEEE CICC, 2022 </a:t>
            </a:r>
            <a:endParaRPr lang="zh-CN" altLang="en-US" sz="1200" dirty="0">
              <a:latin typeface="+mn-lt"/>
              <a:ea typeface="+mn-ea"/>
            </a:endParaRPr>
          </a:p>
        </p:txBody>
      </p:sp>
      <p:pic>
        <p:nvPicPr>
          <p:cNvPr id="8" name="图片 7">
            <a:extLst>
              <a:ext uri="{FF2B5EF4-FFF2-40B4-BE49-F238E27FC236}">
                <a16:creationId xmlns:a16="http://schemas.microsoft.com/office/drawing/2014/main" id="{A06BD73E-B602-C462-6543-9F4010C03986}"/>
              </a:ext>
            </a:extLst>
          </p:cNvPr>
          <p:cNvPicPr>
            <a:picLocks noChangeAspect="1"/>
          </p:cNvPicPr>
          <p:nvPr/>
        </p:nvPicPr>
        <p:blipFill>
          <a:blip r:embed="rId2"/>
          <a:stretch>
            <a:fillRect/>
          </a:stretch>
        </p:blipFill>
        <p:spPr>
          <a:xfrm>
            <a:off x="5796136" y="287256"/>
            <a:ext cx="3006547" cy="914400"/>
          </a:xfrm>
          <a:prstGeom prst="rect">
            <a:avLst/>
          </a:prstGeom>
        </p:spPr>
      </p:pic>
      <p:pic>
        <p:nvPicPr>
          <p:cNvPr id="9" name="图片 8">
            <a:extLst>
              <a:ext uri="{FF2B5EF4-FFF2-40B4-BE49-F238E27FC236}">
                <a16:creationId xmlns:a16="http://schemas.microsoft.com/office/drawing/2014/main" id="{82BC257D-624C-0F5C-2ED9-BDB6208E86FF}"/>
              </a:ext>
            </a:extLst>
          </p:cNvPr>
          <p:cNvPicPr>
            <a:picLocks noChangeAspect="1"/>
          </p:cNvPicPr>
          <p:nvPr/>
        </p:nvPicPr>
        <p:blipFill>
          <a:blip r:embed="rId3"/>
          <a:stretch>
            <a:fillRect/>
          </a:stretch>
        </p:blipFill>
        <p:spPr>
          <a:xfrm>
            <a:off x="5784987" y="5149094"/>
            <a:ext cx="3222571" cy="1252373"/>
          </a:xfrm>
          <a:prstGeom prst="rect">
            <a:avLst/>
          </a:prstGeom>
        </p:spPr>
      </p:pic>
      <p:sp>
        <p:nvSpPr>
          <p:cNvPr id="11" name="文本框 10">
            <a:extLst>
              <a:ext uri="{FF2B5EF4-FFF2-40B4-BE49-F238E27FC236}">
                <a16:creationId xmlns:a16="http://schemas.microsoft.com/office/drawing/2014/main" id="{2A5FE3B6-4DCD-99AF-7C80-C2A2FB90E3AE}"/>
              </a:ext>
            </a:extLst>
          </p:cNvPr>
          <p:cNvSpPr txBox="1"/>
          <p:nvPr/>
        </p:nvSpPr>
        <p:spPr>
          <a:xfrm>
            <a:off x="7253540" y="6401467"/>
            <a:ext cx="485800" cy="338554"/>
          </a:xfrm>
          <a:prstGeom prst="rect">
            <a:avLst/>
          </a:prstGeom>
          <a:noFill/>
        </p:spPr>
        <p:txBody>
          <a:bodyPr wrap="square">
            <a:spAutoFit/>
          </a:bodyPr>
          <a:lstStyle/>
          <a:p>
            <a:r>
              <a:rPr lang="en-US" altLang="zh-CN" sz="1600" dirty="0"/>
              <a:t>[2]</a:t>
            </a:r>
            <a:endParaRPr lang="zh-CN" altLang="en-US" sz="1600" dirty="0"/>
          </a:p>
        </p:txBody>
      </p:sp>
      <p:sp>
        <p:nvSpPr>
          <p:cNvPr id="13" name="文本框 12">
            <a:extLst>
              <a:ext uri="{FF2B5EF4-FFF2-40B4-BE49-F238E27FC236}">
                <a16:creationId xmlns:a16="http://schemas.microsoft.com/office/drawing/2014/main" id="{0223AEC9-A1BA-D57B-B772-E3C58A8B8405}"/>
              </a:ext>
            </a:extLst>
          </p:cNvPr>
          <p:cNvSpPr txBox="1"/>
          <p:nvPr/>
        </p:nvSpPr>
        <p:spPr>
          <a:xfrm>
            <a:off x="8672513" y="6428373"/>
            <a:ext cx="298480" cy="338554"/>
          </a:xfrm>
          <a:prstGeom prst="rect">
            <a:avLst/>
          </a:prstGeom>
          <a:noFill/>
        </p:spPr>
        <p:txBody>
          <a:bodyPr wrap="none" rtlCol="0">
            <a:spAutoFit/>
          </a:bodyPr>
          <a:lstStyle/>
          <a:p>
            <a:r>
              <a:rPr lang="en-US" altLang="zh-CN" sz="1600" dirty="0"/>
              <a:t>2</a:t>
            </a:r>
            <a:endParaRPr lang="zh-CN" altLang="en-US" sz="1600" dirty="0"/>
          </a:p>
        </p:txBody>
      </p:sp>
    </p:spTree>
    <p:extLst>
      <p:ext uri="{BB962C8B-B14F-4D97-AF65-F5344CB8AC3E}">
        <p14:creationId xmlns:p14="http://schemas.microsoft.com/office/powerpoint/2010/main" val="3636694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5817AE-72AF-84DD-CC65-3027FCF63253}"/>
              </a:ext>
            </a:extLst>
          </p:cNvPr>
          <p:cNvSpPr>
            <a:spLocks noGrp="1"/>
          </p:cNvSpPr>
          <p:nvPr>
            <p:ph type="title"/>
          </p:nvPr>
        </p:nvSpPr>
        <p:spPr/>
        <p:txBody>
          <a:bodyPr/>
          <a:lstStyle/>
          <a:p>
            <a:r>
              <a:rPr lang="en-US" altLang="zh-CN" dirty="0"/>
              <a:t>Introduction</a:t>
            </a:r>
            <a:endParaRPr lang="zh-CN" altLang="en-US" dirty="0"/>
          </a:p>
        </p:txBody>
      </p:sp>
      <p:sp>
        <p:nvSpPr>
          <p:cNvPr id="3" name="内容占位符 2">
            <a:extLst>
              <a:ext uri="{FF2B5EF4-FFF2-40B4-BE49-F238E27FC236}">
                <a16:creationId xmlns:a16="http://schemas.microsoft.com/office/drawing/2014/main" id="{BA247E1C-04B8-23D1-58A4-9424E3900A0A}"/>
              </a:ext>
            </a:extLst>
          </p:cNvPr>
          <p:cNvSpPr>
            <a:spLocks noGrp="1"/>
          </p:cNvSpPr>
          <p:nvPr>
            <p:ph idx="1"/>
          </p:nvPr>
        </p:nvSpPr>
        <p:spPr>
          <a:xfrm>
            <a:off x="899592" y="1772816"/>
            <a:ext cx="4321225" cy="4104456"/>
          </a:xfrm>
        </p:spPr>
        <p:txBody>
          <a:bodyPr/>
          <a:lstStyle/>
          <a:p>
            <a:r>
              <a:rPr lang="en-US" altLang="zh-CN" dirty="0"/>
              <a:t>PPG Signal</a:t>
            </a:r>
          </a:p>
          <a:p>
            <a:pPr>
              <a:buFont typeface="Arial" panose="020B0604020202020204" pitchFamily="34" charset="0"/>
              <a:buChar char="•"/>
            </a:pPr>
            <a:r>
              <a:rPr lang="en-US" altLang="zh-CN" sz="1600" dirty="0"/>
              <a:t>Systolic Phase: </a:t>
            </a:r>
            <a:r>
              <a:rPr lang="en-US" altLang="zh-CN" sz="1600" dirty="0">
                <a:cs typeface="+mn-cs"/>
              </a:rPr>
              <a:t>blood is ejected into arteries from heart</a:t>
            </a:r>
          </a:p>
          <a:p>
            <a:pPr>
              <a:buFont typeface="Arial" panose="020B0604020202020204" pitchFamily="34" charset="0"/>
              <a:buChar char="•"/>
            </a:pPr>
            <a:r>
              <a:rPr lang="en-US" altLang="zh-CN" sz="1600" dirty="0"/>
              <a:t>Diastolic Phase: blood fluxes into heart from arteries</a:t>
            </a:r>
          </a:p>
          <a:p>
            <a:pPr>
              <a:buFont typeface="Arial" panose="020B0604020202020204" pitchFamily="34" charset="0"/>
              <a:buChar char="•"/>
            </a:pPr>
            <a:r>
              <a:rPr lang="en-US" altLang="zh-CN" sz="1600" dirty="0"/>
              <a:t>Dicrotic Notch: closure of aortic valve, a slight increasement in blood pressure</a:t>
            </a:r>
          </a:p>
          <a:p>
            <a:pPr marL="0" indent="-400050"/>
            <a:endParaRPr lang="en-US" altLang="zh-CN" dirty="0"/>
          </a:p>
          <a:p>
            <a:pPr marL="0" indent="-400050"/>
            <a:r>
              <a:rPr lang="en-US" altLang="zh-CN" dirty="0">
                <a:cs typeface="+mn-cs"/>
              </a:rPr>
              <a:t>Challenges</a:t>
            </a:r>
          </a:p>
          <a:p>
            <a:pPr marL="342900" lvl="1" indent="-342900"/>
            <a:r>
              <a:rPr lang="en-US" altLang="zh-CN" dirty="0">
                <a:cs typeface="+mn-cs"/>
              </a:rPr>
              <a:t>Motion Artifacts</a:t>
            </a:r>
            <a:endParaRPr lang="en-US" altLang="zh-CN" dirty="0"/>
          </a:p>
          <a:p>
            <a:pPr>
              <a:buFont typeface="Arial" panose="020B0604020202020204" pitchFamily="34" charset="0"/>
              <a:buChar char="•"/>
            </a:pPr>
            <a:r>
              <a:rPr lang="en-US" altLang="zh-CN" sz="1600" dirty="0">
                <a:cs typeface="+mn-cs"/>
              </a:rPr>
              <a:t>Ambient light interference</a:t>
            </a:r>
          </a:p>
          <a:p>
            <a:pPr>
              <a:buFont typeface="Arial" panose="020B0604020202020204" pitchFamily="34" charset="0"/>
              <a:buChar char="•"/>
            </a:pPr>
            <a:r>
              <a:rPr lang="en-US" altLang="zh-CN" sz="1600" dirty="0"/>
              <a:t>Baseline Drift</a:t>
            </a:r>
            <a:endParaRPr lang="zh-CN" altLang="en-US" sz="1600" dirty="0">
              <a:cs typeface="+mn-cs"/>
            </a:endParaRPr>
          </a:p>
        </p:txBody>
      </p:sp>
      <p:pic>
        <p:nvPicPr>
          <p:cNvPr id="6" name="图片 5">
            <a:extLst>
              <a:ext uri="{FF2B5EF4-FFF2-40B4-BE49-F238E27FC236}">
                <a16:creationId xmlns:a16="http://schemas.microsoft.com/office/drawing/2014/main" id="{A88E8E17-781C-907F-D9C2-244C27BF38E6}"/>
              </a:ext>
            </a:extLst>
          </p:cNvPr>
          <p:cNvPicPr>
            <a:picLocks noChangeAspect="1"/>
          </p:cNvPicPr>
          <p:nvPr/>
        </p:nvPicPr>
        <p:blipFill>
          <a:blip r:embed="rId3"/>
          <a:stretch>
            <a:fillRect/>
          </a:stretch>
        </p:blipFill>
        <p:spPr>
          <a:xfrm>
            <a:off x="4932040" y="2775403"/>
            <a:ext cx="4175978" cy="2433370"/>
          </a:xfrm>
          <a:prstGeom prst="rect">
            <a:avLst/>
          </a:prstGeom>
        </p:spPr>
      </p:pic>
      <p:sp>
        <p:nvSpPr>
          <p:cNvPr id="4" name="文本框 3">
            <a:extLst>
              <a:ext uri="{FF2B5EF4-FFF2-40B4-BE49-F238E27FC236}">
                <a16:creationId xmlns:a16="http://schemas.microsoft.com/office/drawing/2014/main" id="{ED658C4D-95FD-6A82-4AB7-50FF02864529}"/>
              </a:ext>
            </a:extLst>
          </p:cNvPr>
          <p:cNvSpPr txBox="1"/>
          <p:nvPr/>
        </p:nvSpPr>
        <p:spPr>
          <a:xfrm>
            <a:off x="6824497" y="5128058"/>
            <a:ext cx="413896" cy="338554"/>
          </a:xfrm>
          <a:prstGeom prst="rect">
            <a:avLst/>
          </a:prstGeom>
          <a:noFill/>
        </p:spPr>
        <p:txBody>
          <a:bodyPr wrap="none" rtlCol="0">
            <a:spAutoFit/>
          </a:bodyPr>
          <a:lstStyle/>
          <a:p>
            <a:r>
              <a:rPr lang="en-US" altLang="zh-CN" sz="1600" dirty="0"/>
              <a:t>[3]</a:t>
            </a:r>
            <a:endParaRPr lang="zh-CN" altLang="en-US" sz="1600" dirty="0"/>
          </a:p>
        </p:txBody>
      </p:sp>
      <p:sp>
        <p:nvSpPr>
          <p:cNvPr id="5" name="文本框 4">
            <a:extLst>
              <a:ext uri="{FF2B5EF4-FFF2-40B4-BE49-F238E27FC236}">
                <a16:creationId xmlns:a16="http://schemas.microsoft.com/office/drawing/2014/main" id="{4105A9D0-E77F-16D2-EF96-A1AFF42950BB}"/>
              </a:ext>
            </a:extLst>
          </p:cNvPr>
          <p:cNvSpPr txBox="1"/>
          <p:nvPr/>
        </p:nvSpPr>
        <p:spPr>
          <a:xfrm>
            <a:off x="807283" y="6459150"/>
            <a:ext cx="7865230" cy="276999"/>
          </a:xfrm>
          <a:prstGeom prst="rect">
            <a:avLst/>
          </a:prstGeom>
          <a:noFill/>
        </p:spPr>
        <p:txBody>
          <a:bodyPr wrap="none" rtlCol="0">
            <a:spAutoFit/>
          </a:bodyPr>
          <a:lstStyle/>
          <a:p>
            <a:r>
              <a:rPr lang="en-US" altLang="zh-CN" sz="1200" dirty="0"/>
              <a:t>[3] </a:t>
            </a:r>
            <a:r>
              <a:rPr lang="en-GB" altLang="zh-CN" sz="1200" dirty="0"/>
              <a:t>Christoph Fischer et al. published in </a:t>
            </a:r>
            <a:r>
              <a:rPr lang="en-US" altLang="zh-CN" sz="1200" dirty="0"/>
              <a:t>IEEE JOURNAL OF BIOMEDICAL AND HEALTH INFORMATICS, 2017</a:t>
            </a:r>
            <a:endParaRPr lang="zh-CN" altLang="en-US" sz="1200" dirty="0"/>
          </a:p>
        </p:txBody>
      </p:sp>
      <p:sp>
        <p:nvSpPr>
          <p:cNvPr id="9" name="文本框 8">
            <a:extLst>
              <a:ext uri="{FF2B5EF4-FFF2-40B4-BE49-F238E27FC236}">
                <a16:creationId xmlns:a16="http://schemas.microsoft.com/office/drawing/2014/main" id="{36320289-668E-0DB7-E628-273478F867E6}"/>
              </a:ext>
            </a:extLst>
          </p:cNvPr>
          <p:cNvSpPr txBox="1"/>
          <p:nvPr/>
        </p:nvSpPr>
        <p:spPr>
          <a:xfrm>
            <a:off x="8672513" y="6428373"/>
            <a:ext cx="298480" cy="338554"/>
          </a:xfrm>
          <a:prstGeom prst="rect">
            <a:avLst/>
          </a:prstGeom>
          <a:noFill/>
        </p:spPr>
        <p:txBody>
          <a:bodyPr wrap="none" rtlCol="0">
            <a:spAutoFit/>
          </a:bodyPr>
          <a:lstStyle/>
          <a:p>
            <a:r>
              <a:rPr lang="en-US" altLang="zh-CN" sz="1600" dirty="0"/>
              <a:t>3</a:t>
            </a:r>
            <a:endParaRPr lang="zh-CN" altLang="en-US" sz="1600" dirty="0"/>
          </a:p>
        </p:txBody>
      </p:sp>
    </p:spTree>
    <p:extLst>
      <p:ext uri="{BB962C8B-B14F-4D97-AF65-F5344CB8AC3E}">
        <p14:creationId xmlns:p14="http://schemas.microsoft.com/office/powerpoint/2010/main" val="1069592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A337F5-C110-758D-5537-6741481D9805}"/>
              </a:ext>
            </a:extLst>
          </p:cNvPr>
          <p:cNvSpPr>
            <a:spLocks noGrp="1"/>
          </p:cNvSpPr>
          <p:nvPr>
            <p:ph type="title"/>
          </p:nvPr>
        </p:nvSpPr>
        <p:spPr/>
        <p:txBody>
          <a:bodyPr/>
          <a:lstStyle/>
          <a:p>
            <a:r>
              <a:rPr lang="en-US" altLang="zh-CN" dirty="0"/>
              <a:t>Project Objective</a:t>
            </a:r>
            <a:endParaRPr lang="zh-CN" altLang="en-US" dirty="0"/>
          </a:p>
        </p:txBody>
      </p:sp>
      <p:sp>
        <p:nvSpPr>
          <p:cNvPr id="3" name="内容占位符 2">
            <a:extLst>
              <a:ext uri="{FF2B5EF4-FFF2-40B4-BE49-F238E27FC236}">
                <a16:creationId xmlns:a16="http://schemas.microsoft.com/office/drawing/2014/main" id="{E53BD78E-9583-1015-7A74-40F247C2A475}"/>
              </a:ext>
            </a:extLst>
          </p:cNvPr>
          <p:cNvSpPr>
            <a:spLocks noGrp="1"/>
          </p:cNvSpPr>
          <p:nvPr>
            <p:ph idx="1"/>
          </p:nvPr>
        </p:nvSpPr>
        <p:spPr>
          <a:xfrm>
            <a:off x="1187739" y="1628800"/>
            <a:ext cx="7345362" cy="4320480"/>
          </a:xfrm>
        </p:spPr>
        <p:txBody>
          <a:bodyPr/>
          <a:lstStyle/>
          <a:p>
            <a:r>
              <a:rPr lang="en-US" altLang="zh-CN" dirty="0"/>
              <a:t>Improve Signal Quality</a:t>
            </a:r>
          </a:p>
          <a:p>
            <a:pPr lvl="1"/>
            <a:r>
              <a:rPr lang="en-US" altLang="zh-CN" dirty="0"/>
              <a:t>Remove baseline shifting and noise</a:t>
            </a:r>
          </a:p>
          <a:p>
            <a:pPr lvl="1"/>
            <a:r>
              <a:rPr lang="en-US" altLang="zh-CN" dirty="0"/>
              <a:t>Precisely annotate peaks and valleys</a:t>
            </a:r>
          </a:p>
          <a:p>
            <a:pPr lvl="1"/>
            <a:r>
              <a:rPr lang="en-US" altLang="zh-CN" dirty="0"/>
              <a:t>Identify and eliminate artifacts</a:t>
            </a:r>
          </a:p>
          <a:p>
            <a:pPr lvl="1"/>
            <a:r>
              <a:rPr lang="en-US" altLang="zh-CN" dirty="0"/>
              <a:t>Finally improve calculated physiological metrics</a:t>
            </a:r>
          </a:p>
          <a:p>
            <a:pPr lvl="1"/>
            <a:endParaRPr lang="en-US" altLang="zh-CN" dirty="0"/>
          </a:p>
          <a:p>
            <a:r>
              <a:rPr lang="en-US" altLang="zh-CN" dirty="0"/>
              <a:t>Deploy on Device</a:t>
            </a:r>
          </a:p>
          <a:p>
            <a:pPr lvl="1"/>
            <a:r>
              <a:rPr lang="en-US" altLang="zh-CN" dirty="0"/>
              <a:t>Fast and accurate computation at MCU</a:t>
            </a:r>
          </a:p>
          <a:p>
            <a:pPr lvl="1"/>
            <a:r>
              <a:rPr lang="en-US" altLang="zh-CN" dirty="0"/>
              <a:t>Low power consumption and less storage</a:t>
            </a:r>
          </a:p>
          <a:p>
            <a:pPr lvl="1"/>
            <a:r>
              <a:rPr lang="en-US" altLang="zh-CN" dirty="0"/>
              <a:t>Compatible sampling rate and transmission rate</a:t>
            </a:r>
          </a:p>
          <a:p>
            <a:pPr lvl="1"/>
            <a:r>
              <a:rPr lang="en-US" altLang="zh-CN" dirty="0"/>
              <a:t>Convenient transmission approach</a:t>
            </a:r>
          </a:p>
          <a:p>
            <a:pPr marL="457200" lvl="1" indent="0">
              <a:buNone/>
            </a:pPr>
            <a:r>
              <a:rPr lang="en-US" altLang="zh-CN" dirty="0"/>
              <a:t> </a:t>
            </a:r>
          </a:p>
          <a:p>
            <a:endParaRPr lang="en-US" altLang="zh-CN" dirty="0"/>
          </a:p>
          <a:p>
            <a:endParaRPr lang="zh-CN" altLang="en-US" dirty="0"/>
          </a:p>
        </p:txBody>
      </p:sp>
      <p:sp>
        <p:nvSpPr>
          <p:cNvPr id="8" name="文本框 7">
            <a:extLst>
              <a:ext uri="{FF2B5EF4-FFF2-40B4-BE49-F238E27FC236}">
                <a16:creationId xmlns:a16="http://schemas.microsoft.com/office/drawing/2014/main" id="{F1D34500-1480-78D4-6769-3429DCE60288}"/>
              </a:ext>
            </a:extLst>
          </p:cNvPr>
          <p:cNvSpPr txBox="1"/>
          <p:nvPr/>
        </p:nvSpPr>
        <p:spPr>
          <a:xfrm>
            <a:off x="8672513" y="6428373"/>
            <a:ext cx="298480" cy="338554"/>
          </a:xfrm>
          <a:prstGeom prst="rect">
            <a:avLst/>
          </a:prstGeom>
          <a:noFill/>
        </p:spPr>
        <p:txBody>
          <a:bodyPr wrap="none" rtlCol="0">
            <a:spAutoFit/>
          </a:bodyPr>
          <a:lstStyle/>
          <a:p>
            <a:r>
              <a:rPr lang="en-US" altLang="zh-CN" sz="1600" dirty="0"/>
              <a:t>4</a:t>
            </a:r>
            <a:endParaRPr lang="zh-CN" altLang="en-US" sz="1600" dirty="0"/>
          </a:p>
        </p:txBody>
      </p:sp>
    </p:spTree>
    <p:extLst>
      <p:ext uri="{BB962C8B-B14F-4D97-AF65-F5344CB8AC3E}">
        <p14:creationId xmlns:p14="http://schemas.microsoft.com/office/powerpoint/2010/main" val="2807283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AEABCC-788D-A4EC-B2AB-189FE6EE3D42}"/>
              </a:ext>
            </a:extLst>
          </p:cNvPr>
          <p:cNvSpPr>
            <a:spLocks noGrp="1"/>
          </p:cNvSpPr>
          <p:nvPr>
            <p:ph type="title"/>
          </p:nvPr>
        </p:nvSpPr>
        <p:spPr/>
        <p:txBody>
          <a:bodyPr/>
          <a:lstStyle/>
          <a:p>
            <a:r>
              <a:rPr lang="en-US" altLang="zh-CN" dirty="0"/>
              <a:t>Methodology</a:t>
            </a:r>
            <a:endParaRPr lang="zh-CN" altLang="en-US" dirty="0"/>
          </a:p>
        </p:txBody>
      </p:sp>
      <mc:AlternateContent xmlns:mc="http://schemas.openxmlformats.org/markup-compatibility/2006">
        <mc:Choice xmlns:a14="http://schemas.microsoft.com/office/drawing/2010/main" Requires="a14">
          <p:sp>
            <p:nvSpPr>
              <p:cNvPr id="6" name="内容占位符 5">
                <a:extLst>
                  <a:ext uri="{FF2B5EF4-FFF2-40B4-BE49-F238E27FC236}">
                    <a16:creationId xmlns:a16="http://schemas.microsoft.com/office/drawing/2014/main" id="{F4A163FC-047A-4C46-4E59-CB8E9920F7C4}"/>
                  </a:ext>
                </a:extLst>
              </p:cNvPr>
              <p:cNvSpPr>
                <a:spLocks noGrp="1"/>
              </p:cNvSpPr>
              <p:nvPr>
                <p:ph idx="1"/>
              </p:nvPr>
            </p:nvSpPr>
            <p:spPr>
              <a:xfrm>
                <a:off x="1403648" y="3645024"/>
                <a:ext cx="7345362" cy="2683076"/>
              </a:xfrm>
            </p:spPr>
            <p:txBody>
              <a:bodyPr/>
              <a:lstStyle/>
              <a:p>
                <a:r>
                  <a:rPr lang="en-US" altLang="zh-CN" dirty="0"/>
                  <a:t>Pre-processing Pipeline</a:t>
                </a:r>
              </a:p>
              <a:p>
                <a:pPr marL="800100" lvl="1" indent="-342900">
                  <a:buFont typeface="+mj-lt"/>
                  <a:buAutoNum type="arabicPeriod"/>
                </a:pPr>
                <a:r>
                  <a:rPr lang="en-US" altLang="zh-CN" dirty="0">
                    <a:effectLst/>
                    <a:latin typeface="Arial" panose="020B0604020202020204" pitchFamily="34" charset="0"/>
                    <a:ea typeface="等线" panose="02010600030101010101" pitchFamily="2" charset="-122"/>
                  </a:rPr>
                  <a:t>Invert: </a:t>
                </a:r>
                <a14:m>
                  <m:oMath xmlns:m="http://schemas.openxmlformats.org/officeDocument/2006/math">
                    <m:acc>
                      <m:accPr>
                        <m:chr m:val="̂"/>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acc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acc>
                    <m:r>
                      <a:rPr lang="en-US" altLang="zh-CN" i="1">
                        <a:effectLst/>
                        <a:latin typeface="Cambria Math" panose="02040503050406030204" pitchFamily="18" charset="0"/>
                        <a:ea typeface="等线" panose="02010600030101010101" pitchFamily="2" charset="-122"/>
                        <a:cs typeface="Arial" panose="020B0604020202020204" pitchFamily="34" charset="0"/>
                      </a:rPr>
                      <m:t>=2∗</m:t>
                    </m:r>
                    <m:r>
                      <a:rPr lang="en-US" altLang="zh-CN" i="1">
                        <a:effectLst/>
                        <a:latin typeface="Cambria Math" panose="02040503050406030204" pitchFamily="18" charset="0"/>
                        <a:ea typeface="等线" panose="02010600030101010101" pitchFamily="2" charset="-122"/>
                        <a:cs typeface="Arial" panose="020B0604020202020204" pitchFamily="34" charset="0"/>
                      </a:rPr>
                      <m:t>𝑚𝑒𝑎𝑛</m:t>
                    </m:r>
                    <m:d>
                      <m:d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dPr>
                      <m:e>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𝑛</m:t>
                            </m:r>
                          </m:sub>
                        </m:sSub>
                      </m:e>
                    </m:d>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𝑥</m:t>
                    </m:r>
                  </m:oMath>
                </a14:m>
                <a:endParaRPr lang="en-US" altLang="zh-CN" dirty="0"/>
              </a:p>
              <a:p>
                <a:pPr marL="800100" lvl="1" indent="-342900">
                  <a:buFont typeface="+mj-lt"/>
                  <a:buAutoNum type="arabicPeriod"/>
                </a:pPr>
                <a:r>
                  <a:rPr lang="en-US" altLang="zh-CN" dirty="0">
                    <a:effectLst/>
                    <a:latin typeface="Arial" panose="020B0604020202020204" pitchFamily="34" charset="0"/>
                    <a:ea typeface="等线" panose="02010600030101010101" pitchFamily="2" charset="-122"/>
                  </a:rPr>
                  <a:t>Remove DC component: </a:t>
                </a:r>
                <a14:m>
                  <m:oMath xmlns:m="http://schemas.openxmlformats.org/officeDocument/2006/math">
                    <m:r>
                      <a:rPr lang="en-US" altLang="zh-CN" i="1">
                        <a:effectLst/>
                        <a:latin typeface="Cambria Math" panose="02040503050406030204" pitchFamily="18" charset="0"/>
                        <a:ea typeface="等线" panose="02010600030101010101" pitchFamily="2" charset="-122"/>
                        <a:cs typeface="Arial" panose="020B0604020202020204" pitchFamily="34" charset="0"/>
                      </a:rPr>
                      <m:t>𝑥</m:t>
                    </m:r>
                    <m:r>
                      <a:rPr lang="en-US" altLang="zh-CN" i="1">
                        <a:effectLst/>
                        <a:latin typeface="Cambria Math" panose="02040503050406030204" pitchFamily="18" charset="0"/>
                        <a:ea typeface="等线" panose="02010600030101010101" pitchFamily="2" charset="-122"/>
                        <a:cs typeface="Arial" panose="020B0604020202020204" pitchFamily="34" charset="0"/>
                      </a:rPr>
                      <m:t>=</m:t>
                    </m:r>
                    <m:acc>
                      <m:accPr>
                        <m:chr m:val="̂"/>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acc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acc>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𝑚𝑒𝑎𝑛</m:t>
                    </m:r>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𝑛</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oMath>
                </a14:m>
                <a:endParaRPr lang="en-US" altLang="zh-CN" dirty="0"/>
              </a:p>
              <a:p>
                <a:pPr marL="800100" lvl="1" indent="-342900">
                  <a:buFont typeface="+mj-lt"/>
                  <a:buAutoNum type="arabicPeriod"/>
                </a:pPr>
                <a:r>
                  <a:rPr lang="en-US" altLang="zh-CN" dirty="0">
                    <a:latin typeface="Arial" panose="020B0604020202020204" pitchFamily="34" charset="0"/>
                    <a:ea typeface="等线" panose="02010600030101010101" pitchFamily="2" charset="-122"/>
                  </a:rPr>
                  <a:t>M</a:t>
                </a:r>
                <a:r>
                  <a:rPr lang="en-US" altLang="zh-CN" dirty="0">
                    <a:effectLst/>
                    <a:latin typeface="Arial" panose="020B0604020202020204" pitchFamily="34" charset="0"/>
                    <a:ea typeface="等线" panose="02010600030101010101" pitchFamily="2" charset="-122"/>
                  </a:rPr>
                  <a:t>edian filter smooth: </a:t>
                </a:r>
                <a14:m>
                  <m:oMath xmlns:m="http://schemas.openxmlformats.org/officeDocument/2006/math">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 </m:t>
                    </m:r>
                    <m:r>
                      <a:rPr lang="en-US" altLang="zh-CN" i="1">
                        <a:effectLst/>
                        <a:latin typeface="Cambria Math" panose="02040503050406030204" pitchFamily="18" charset="0"/>
                        <a:ea typeface="等线" panose="02010600030101010101" pitchFamily="2" charset="-122"/>
                        <a:cs typeface="Arial" panose="020B0604020202020204" pitchFamily="34" charset="0"/>
                      </a:rPr>
                      <m:t>𝑚𝑒𝑑𝑖𝑎𝑛</m:t>
                    </m:r>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oMath>
                </a14:m>
                <a:r>
                  <a:rPr lang="en-US" altLang="zh-CN" dirty="0">
                    <a:effectLst/>
                    <a:latin typeface="Arial" panose="020B0604020202020204" pitchFamily="34" charset="0"/>
                    <a:ea typeface="等线" panose="02010600030101010101" pitchFamily="2" charset="-122"/>
                  </a:rPr>
                  <a:t>, where </a:t>
                </a:r>
                <a14:m>
                  <m:oMath xmlns:m="http://schemas.openxmlformats.org/officeDocument/2006/math">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 </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r>
                          <a:rPr lang="en-US" altLang="zh-CN" i="1">
                            <a:effectLst/>
                            <a:latin typeface="Cambria Math" panose="02040503050406030204" pitchFamily="18" charset="0"/>
                            <a:ea typeface="等线" panose="02010600030101010101" pitchFamily="2" charset="-122"/>
                            <a:cs typeface="Arial" panose="020B0604020202020204" pitchFamily="34" charset="0"/>
                          </a:rPr>
                          <m:t>+1</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oMath>
                </a14:m>
                <a:endParaRPr lang="en-US" altLang="zh-CN" dirty="0"/>
              </a:p>
              <a:p>
                <a:pPr marL="800100" lvl="1" indent="-342900">
                  <a:buFont typeface="+mj-lt"/>
                  <a:buAutoNum type="arabicPeriod"/>
                </a:pPr>
                <a:r>
                  <a:rPr lang="en-US" altLang="zh-CN" dirty="0">
                    <a:latin typeface="Arial" panose="020B0604020202020204" pitchFamily="34" charset="0"/>
                    <a:ea typeface="等线" panose="02010600030101010101" pitchFamily="2" charset="-122"/>
                  </a:rPr>
                  <a:t>M</a:t>
                </a:r>
                <a:r>
                  <a:rPr lang="en-US" altLang="zh-CN" dirty="0">
                    <a:effectLst/>
                    <a:latin typeface="Arial" panose="020B0604020202020204" pitchFamily="34" charset="0"/>
                    <a:ea typeface="等线" panose="02010600030101010101" pitchFamily="2" charset="-122"/>
                  </a:rPr>
                  <a:t>ean filter smooth: </a:t>
                </a:r>
                <a14:m>
                  <m:oMath xmlns:m="http://schemas.openxmlformats.org/officeDocument/2006/math">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f>
                      <m:f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fPr>
                      <m:num>
                        <m:r>
                          <a:rPr lang="en-US" altLang="zh-CN" i="1">
                            <a:effectLst/>
                            <a:latin typeface="Cambria Math" panose="02040503050406030204" pitchFamily="18" charset="0"/>
                            <a:ea typeface="等线" panose="02010600030101010101" pitchFamily="2" charset="-122"/>
                            <a:cs typeface="Arial" panose="020B0604020202020204" pitchFamily="34" charset="0"/>
                          </a:rPr>
                          <m:t>1</m:t>
                        </m:r>
                      </m:num>
                      <m:den>
                        <m:r>
                          <a:rPr lang="en-US" altLang="zh-CN" i="1">
                            <a:effectLst/>
                            <a:latin typeface="Cambria Math" panose="02040503050406030204" pitchFamily="18" charset="0"/>
                            <a:ea typeface="等线" panose="02010600030101010101" pitchFamily="2" charset="-122"/>
                            <a:cs typeface="Arial" panose="020B0604020202020204" pitchFamily="34" charset="0"/>
                          </a:rPr>
                          <m:t>𝑘</m:t>
                        </m:r>
                      </m:den>
                    </m:f>
                    <m:r>
                      <a:rPr lang="en-US" altLang="zh-CN" i="1">
                        <a:effectLst/>
                        <a:latin typeface="Cambria Math" panose="02040503050406030204" pitchFamily="18" charset="0"/>
                        <a:ea typeface="等线" panose="02010600030101010101" pitchFamily="2" charset="-122"/>
                        <a:cs typeface="Arial" panose="020B0604020202020204" pitchFamily="34" charset="0"/>
                      </a:rPr>
                      <m:t>∙</m:t>
                    </m:r>
                    <m:nary>
                      <m:naryPr>
                        <m:chr m:val="∑"/>
                        <m:limLoc m:val="undOv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naryPr>
                      <m:sub>
                        <m:r>
                          <a:rPr lang="en-US" altLang="zh-CN" i="1">
                            <a:effectLst/>
                            <a:latin typeface="Cambria Math" panose="02040503050406030204" pitchFamily="18" charset="0"/>
                            <a:ea typeface="等线" panose="02010600030101010101" pitchFamily="2" charset="-122"/>
                            <a:cs typeface="Arial" panose="020B0604020202020204" pitchFamily="34" charset="0"/>
                          </a:rPr>
                          <m:t>𝑗</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𝑖</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up>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p>
                      <m:e>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𝑗</m:t>
                            </m:r>
                          </m:sub>
                        </m:sSub>
                      </m:e>
                    </m:nary>
                  </m:oMath>
                </a14:m>
                <a:endParaRPr lang="zh-CN" altLang="en-US" dirty="0"/>
              </a:p>
            </p:txBody>
          </p:sp>
        </mc:Choice>
        <mc:Fallback>
          <p:sp>
            <p:nvSpPr>
              <p:cNvPr id="6" name="内容占位符 5">
                <a:extLst>
                  <a:ext uri="{FF2B5EF4-FFF2-40B4-BE49-F238E27FC236}">
                    <a16:creationId xmlns:a16="http://schemas.microsoft.com/office/drawing/2014/main" id="{F4A163FC-047A-4C46-4E59-CB8E9920F7C4}"/>
                  </a:ext>
                </a:extLst>
              </p:cNvPr>
              <p:cNvSpPr>
                <a:spLocks noGrp="1" noRot="1" noChangeAspect="1" noMove="1" noResize="1" noEditPoints="1" noAdjustHandles="1" noChangeArrowheads="1" noChangeShapeType="1" noTextEdit="1"/>
              </p:cNvSpPr>
              <p:nvPr>
                <p:ph idx="1"/>
              </p:nvPr>
            </p:nvSpPr>
            <p:spPr>
              <a:xfrm>
                <a:off x="1403648" y="3645024"/>
                <a:ext cx="7345362" cy="2683076"/>
              </a:xfrm>
              <a:blipFill>
                <a:blip r:embed="rId3"/>
                <a:stretch>
                  <a:fillRect l="-498" t="-1364"/>
                </a:stretch>
              </a:blipFill>
            </p:spPr>
            <p:txBody>
              <a:bodyPr/>
              <a:lstStyle/>
              <a:p>
                <a:r>
                  <a:rPr lang="zh-CN" altLang="en-US">
                    <a:noFill/>
                  </a:rPr>
                  <a:t> </a:t>
                </a:r>
              </a:p>
            </p:txBody>
          </p:sp>
        </mc:Fallback>
      </mc:AlternateContent>
      <p:pic>
        <p:nvPicPr>
          <p:cNvPr id="17" name="图片 16">
            <a:extLst>
              <a:ext uri="{FF2B5EF4-FFF2-40B4-BE49-F238E27FC236}">
                <a16:creationId xmlns:a16="http://schemas.microsoft.com/office/drawing/2014/main" id="{47E1E4B3-1447-CF5C-C6ED-9D8426AD7CC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4606" y="1815463"/>
            <a:ext cx="8302188" cy="1591064"/>
          </a:xfrm>
          <a:prstGeom prst="rect">
            <a:avLst/>
          </a:prstGeom>
        </p:spPr>
      </p:pic>
      <p:sp>
        <p:nvSpPr>
          <p:cNvPr id="18" name="文本框 17">
            <a:extLst>
              <a:ext uri="{FF2B5EF4-FFF2-40B4-BE49-F238E27FC236}">
                <a16:creationId xmlns:a16="http://schemas.microsoft.com/office/drawing/2014/main" id="{12EC57EE-5BCD-A81C-3A79-2EFCB34F0A13}"/>
              </a:ext>
            </a:extLst>
          </p:cNvPr>
          <p:cNvSpPr txBox="1"/>
          <p:nvPr/>
        </p:nvSpPr>
        <p:spPr>
          <a:xfrm>
            <a:off x="8672513" y="6428373"/>
            <a:ext cx="298480" cy="338554"/>
          </a:xfrm>
          <a:prstGeom prst="rect">
            <a:avLst/>
          </a:prstGeom>
          <a:noFill/>
        </p:spPr>
        <p:txBody>
          <a:bodyPr wrap="none" rtlCol="0">
            <a:spAutoFit/>
          </a:bodyPr>
          <a:lstStyle/>
          <a:p>
            <a:r>
              <a:rPr lang="en-US" altLang="zh-CN" sz="1600" dirty="0"/>
              <a:t>5</a:t>
            </a:r>
            <a:endParaRPr lang="zh-CN" altLang="en-US" sz="1600" dirty="0"/>
          </a:p>
        </p:txBody>
      </p:sp>
    </p:spTree>
    <p:extLst>
      <p:ext uri="{BB962C8B-B14F-4D97-AF65-F5344CB8AC3E}">
        <p14:creationId xmlns:p14="http://schemas.microsoft.com/office/powerpoint/2010/main" val="2478796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8EDA4A-94CB-D807-B9A6-D80CCFACF3E0}"/>
              </a:ext>
            </a:extLst>
          </p:cNvPr>
          <p:cNvSpPr>
            <a:spLocks noGrp="1"/>
          </p:cNvSpPr>
          <p:nvPr>
            <p:ph type="title"/>
          </p:nvPr>
        </p:nvSpPr>
        <p:spPr/>
        <p:txBody>
          <a:bodyPr/>
          <a:lstStyle/>
          <a:p>
            <a:r>
              <a:rPr lang="en-US" altLang="zh-CN" dirty="0"/>
              <a:t>Methodology</a:t>
            </a:r>
            <a:endParaRPr lang="zh-CN" altLang="en-US" dirty="0"/>
          </a:p>
        </p:txBody>
      </p:sp>
      <p:sp>
        <p:nvSpPr>
          <p:cNvPr id="3" name="内容占位符 2">
            <a:extLst>
              <a:ext uri="{FF2B5EF4-FFF2-40B4-BE49-F238E27FC236}">
                <a16:creationId xmlns:a16="http://schemas.microsoft.com/office/drawing/2014/main" id="{4F027886-78A3-DF74-4064-0FFFF0EBB2CB}"/>
              </a:ext>
            </a:extLst>
          </p:cNvPr>
          <p:cNvSpPr>
            <a:spLocks noGrp="1"/>
          </p:cNvSpPr>
          <p:nvPr>
            <p:ph idx="1"/>
          </p:nvPr>
        </p:nvSpPr>
        <p:spPr>
          <a:xfrm>
            <a:off x="1258887" y="1628800"/>
            <a:ext cx="5747125" cy="3816350"/>
          </a:xfrm>
        </p:spPr>
        <p:txBody>
          <a:bodyPr/>
          <a:lstStyle/>
          <a:p>
            <a:r>
              <a:rPr lang="en-US" altLang="zh-CN" dirty="0"/>
              <a:t>Automatic </a:t>
            </a:r>
            <a:r>
              <a:rPr lang="en-GB" altLang="zh-CN" dirty="0"/>
              <a:t>multiscale-based peak detection [4], [5]</a:t>
            </a:r>
            <a:endParaRPr lang="zh-CN" altLang="en-US" dirty="0"/>
          </a:p>
        </p:txBody>
      </p:sp>
      <p:pic>
        <p:nvPicPr>
          <p:cNvPr id="10" name="图片 9">
            <a:extLst>
              <a:ext uri="{FF2B5EF4-FFF2-40B4-BE49-F238E27FC236}">
                <a16:creationId xmlns:a16="http://schemas.microsoft.com/office/drawing/2014/main" id="{F73689DF-75F8-B88A-CFA3-BCF92BACE4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7422" y="1974197"/>
            <a:ext cx="2794504" cy="4386815"/>
          </a:xfrm>
          <a:prstGeom prst="rect">
            <a:avLst/>
          </a:prstGeom>
        </p:spPr>
      </p:pic>
      <p:pic>
        <p:nvPicPr>
          <p:cNvPr id="12" name="图片 11">
            <a:extLst>
              <a:ext uri="{FF2B5EF4-FFF2-40B4-BE49-F238E27FC236}">
                <a16:creationId xmlns:a16="http://schemas.microsoft.com/office/drawing/2014/main" id="{83496992-FE44-4BDF-A280-70F01C762906}"/>
              </a:ext>
            </a:extLst>
          </p:cNvPr>
          <p:cNvPicPr>
            <a:picLocks noChangeAspect="1"/>
          </p:cNvPicPr>
          <p:nvPr/>
        </p:nvPicPr>
        <p:blipFill>
          <a:blip r:embed="rId3"/>
          <a:stretch>
            <a:fillRect/>
          </a:stretch>
        </p:blipFill>
        <p:spPr>
          <a:xfrm>
            <a:off x="1298477" y="2331352"/>
            <a:ext cx="2666184" cy="1040853"/>
          </a:xfrm>
          <a:prstGeom prst="rect">
            <a:avLst/>
          </a:prstGeom>
        </p:spPr>
      </p:pic>
      <p:pic>
        <p:nvPicPr>
          <p:cNvPr id="14" name="图片 13">
            <a:extLst>
              <a:ext uri="{FF2B5EF4-FFF2-40B4-BE49-F238E27FC236}">
                <a16:creationId xmlns:a16="http://schemas.microsoft.com/office/drawing/2014/main" id="{BBBF488C-1A7B-AD03-EBC2-67E39391F361}"/>
              </a:ext>
            </a:extLst>
          </p:cNvPr>
          <p:cNvPicPr>
            <a:picLocks noChangeAspect="1"/>
          </p:cNvPicPr>
          <p:nvPr/>
        </p:nvPicPr>
        <p:blipFill>
          <a:blip r:embed="rId4"/>
          <a:stretch>
            <a:fillRect/>
          </a:stretch>
        </p:blipFill>
        <p:spPr>
          <a:xfrm>
            <a:off x="2067563" y="2051353"/>
            <a:ext cx="1095528" cy="295316"/>
          </a:xfrm>
          <a:prstGeom prst="rect">
            <a:avLst/>
          </a:prstGeom>
        </p:spPr>
      </p:pic>
      <p:pic>
        <p:nvPicPr>
          <p:cNvPr id="16" name="图片 15">
            <a:extLst>
              <a:ext uri="{FF2B5EF4-FFF2-40B4-BE49-F238E27FC236}">
                <a16:creationId xmlns:a16="http://schemas.microsoft.com/office/drawing/2014/main" id="{E10E8F29-8190-7179-CF4A-E67183429CEE}"/>
              </a:ext>
            </a:extLst>
          </p:cNvPr>
          <p:cNvPicPr>
            <a:picLocks noChangeAspect="1"/>
          </p:cNvPicPr>
          <p:nvPr/>
        </p:nvPicPr>
        <p:blipFill>
          <a:blip r:embed="rId5"/>
          <a:stretch>
            <a:fillRect/>
          </a:stretch>
        </p:blipFill>
        <p:spPr>
          <a:xfrm>
            <a:off x="1297551" y="3485796"/>
            <a:ext cx="2794504" cy="516287"/>
          </a:xfrm>
          <a:prstGeom prst="rect">
            <a:avLst/>
          </a:prstGeom>
        </p:spPr>
      </p:pic>
      <p:pic>
        <p:nvPicPr>
          <p:cNvPr id="18" name="图片 17">
            <a:extLst>
              <a:ext uri="{FF2B5EF4-FFF2-40B4-BE49-F238E27FC236}">
                <a16:creationId xmlns:a16="http://schemas.microsoft.com/office/drawing/2014/main" id="{767CE40F-C2D4-15BE-6CC4-1E6A78121443}"/>
              </a:ext>
            </a:extLst>
          </p:cNvPr>
          <p:cNvPicPr>
            <a:picLocks noChangeAspect="1"/>
          </p:cNvPicPr>
          <p:nvPr/>
        </p:nvPicPr>
        <p:blipFill>
          <a:blip r:embed="rId6"/>
          <a:stretch>
            <a:fillRect/>
          </a:stretch>
        </p:blipFill>
        <p:spPr>
          <a:xfrm>
            <a:off x="1797323" y="4147429"/>
            <a:ext cx="1390844" cy="362001"/>
          </a:xfrm>
          <a:prstGeom prst="rect">
            <a:avLst/>
          </a:prstGeom>
        </p:spPr>
      </p:pic>
      <p:pic>
        <p:nvPicPr>
          <p:cNvPr id="20" name="图片 19">
            <a:extLst>
              <a:ext uri="{FF2B5EF4-FFF2-40B4-BE49-F238E27FC236}">
                <a16:creationId xmlns:a16="http://schemas.microsoft.com/office/drawing/2014/main" id="{C82977A0-89F1-E316-A9AD-2735EE76F929}"/>
              </a:ext>
            </a:extLst>
          </p:cNvPr>
          <p:cNvPicPr>
            <a:picLocks noChangeAspect="1"/>
          </p:cNvPicPr>
          <p:nvPr/>
        </p:nvPicPr>
        <p:blipFill>
          <a:blip r:embed="rId7"/>
          <a:stretch>
            <a:fillRect/>
          </a:stretch>
        </p:blipFill>
        <p:spPr>
          <a:xfrm>
            <a:off x="1764425" y="4862570"/>
            <a:ext cx="1638529" cy="266737"/>
          </a:xfrm>
          <a:prstGeom prst="rect">
            <a:avLst/>
          </a:prstGeom>
        </p:spPr>
      </p:pic>
      <p:pic>
        <p:nvPicPr>
          <p:cNvPr id="22" name="图片 21">
            <a:extLst>
              <a:ext uri="{FF2B5EF4-FFF2-40B4-BE49-F238E27FC236}">
                <a16:creationId xmlns:a16="http://schemas.microsoft.com/office/drawing/2014/main" id="{B739BAB1-E841-B01A-2A63-3DF3C1872450}"/>
              </a:ext>
            </a:extLst>
          </p:cNvPr>
          <p:cNvPicPr>
            <a:picLocks noChangeAspect="1"/>
          </p:cNvPicPr>
          <p:nvPr/>
        </p:nvPicPr>
        <p:blipFill>
          <a:blip r:embed="rId8"/>
          <a:stretch>
            <a:fillRect/>
          </a:stretch>
        </p:blipFill>
        <p:spPr>
          <a:xfrm>
            <a:off x="1435000" y="5208422"/>
            <a:ext cx="2591162" cy="752580"/>
          </a:xfrm>
          <a:prstGeom prst="rect">
            <a:avLst/>
          </a:prstGeom>
        </p:spPr>
      </p:pic>
      <p:pic>
        <p:nvPicPr>
          <p:cNvPr id="24" name="图片 23">
            <a:extLst>
              <a:ext uri="{FF2B5EF4-FFF2-40B4-BE49-F238E27FC236}">
                <a16:creationId xmlns:a16="http://schemas.microsoft.com/office/drawing/2014/main" id="{CA8D8770-07CD-6E2F-A94C-D2241401385F}"/>
              </a:ext>
            </a:extLst>
          </p:cNvPr>
          <p:cNvPicPr>
            <a:picLocks noChangeAspect="1"/>
          </p:cNvPicPr>
          <p:nvPr/>
        </p:nvPicPr>
        <p:blipFill>
          <a:blip r:embed="rId9"/>
          <a:stretch>
            <a:fillRect/>
          </a:stretch>
        </p:blipFill>
        <p:spPr>
          <a:xfrm>
            <a:off x="7081500" y="5550730"/>
            <a:ext cx="1552792" cy="295316"/>
          </a:xfrm>
          <a:prstGeom prst="rect">
            <a:avLst/>
          </a:prstGeom>
        </p:spPr>
      </p:pic>
      <p:sp>
        <p:nvSpPr>
          <p:cNvPr id="26" name="文本框 25">
            <a:extLst>
              <a:ext uri="{FF2B5EF4-FFF2-40B4-BE49-F238E27FC236}">
                <a16:creationId xmlns:a16="http://schemas.microsoft.com/office/drawing/2014/main" id="{D2534C55-252A-75B3-70FA-0FFBA66BC17F}"/>
              </a:ext>
            </a:extLst>
          </p:cNvPr>
          <p:cNvSpPr txBox="1"/>
          <p:nvPr/>
        </p:nvSpPr>
        <p:spPr>
          <a:xfrm>
            <a:off x="1109262" y="6317930"/>
            <a:ext cx="7711210" cy="461665"/>
          </a:xfrm>
          <a:prstGeom prst="rect">
            <a:avLst/>
          </a:prstGeom>
          <a:noFill/>
        </p:spPr>
        <p:txBody>
          <a:bodyPr wrap="square">
            <a:spAutoFit/>
          </a:bodyPr>
          <a:lstStyle/>
          <a:p>
            <a:r>
              <a:rPr lang="en-US" altLang="zh-CN" sz="1200" dirty="0"/>
              <a:t>[4] </a:t>
            </a:r>
            <a:r>
              <a:rPr lang="en-GB" altLang="zh-CN" sz="1200" dirty="0"/>
              <a:t>Felix </a:t>
            </a:r>
            <a:r>
              <a:rPr lang="en-GB" altLang="zh-CN" sz="1200" dirty="0" err="1"/>
              <a:t>Scholkmann</a:t>
            </a:r>
            <a:r>
              <a:rPr lang="en-GB" altLang="zh-CN" sz="1200" dirty="0"/>
              <a:t> et al. published in </a:t>
            </a:r>
            <a:r>
              <a:rPr lang="en-GB" altLang="zh-CN" sz="1200" dirty="0" err="1"/>
              <a:t>Algoritms</a:t>
            </a:r>
            <a:r>
              <a:rPr lang="en-US" altLang="zh-CN" sz="1200" dirty="0"/>
              <a:t>, 2012</a:t>
            </a:r>
          </a:p>
          <a:p>
            <a:r>
              <a:rPr lang="en-US" altLang="zh-CN" sz="1200" dirty="0"/>
              <a:t>[5] </a:t>
            </a:r>
            <a:r>
              <a:rPr lang="en-GB" altLang="zh-CN" sz="1200" dirty="0" err="1"/>
              <a:t>Alperen</a:t>
            </a:r>
            <a:r>
              <a:rPr lang="en-GB" altLang="zh-CN" sz="1200" dirty="0"/>
              <a:t> Mustafa Colak et al. published in Circuit and Systems, 2018</a:t>
            </a:r>
            <a:endParaRPr lang="zh-CN" altLang="en-US" sz="1200" dirty="0"/>
          </a:p>
        </p:txBody>
      </p:sp>
      <p:sp>
        <p:nvSpPr>
          <p:cNvPr id="27" name="文本框 26">
            <a:extLst>
              <a:ext uri="{FF2B5EF4-FFF2-40B4-BE49-F238E27FC236}">
                <a16:creationId xmlns:a16="http://schemas.microsoft.com/office/drawing/2014/main" id="{4A9636CB-B42B-A9DB-1FE8-395AA8B507C0}"/>
              </a:ext>
            </a:extLst>
          </p:cNvPr>
          <p:cNvSpPr txBox="1"/>
          <p:nvPr/>
        </p:nvSpPr>
        <p:spPr>
          <a:xfrm>
            <a:off x="8672513" y="6428373"/>
            <a:ext cx="298480" cy="338554"/>
          </a:xfrm>
          <a:prstGeom prst="rect">
            <a:avLst/>
          </a:prstGeom>
          <a:noFill/>
        </p:spPr>
        <p:txBody>
          <a:bodyPr wrap="none" rtlCol="0">
            <a:spAutoFit/>
          </a:bodyPr>
          <a:lstStyle/>
          <a:p>
            <a:r>
              <a:rPr lang="en-US" altLang="zh-CN" sz="1600" dirty="0"/>
              <a:t>6</a:t>
            </a:r>
            <a:endParaRPr lang="zh-CN" altLang="en-US" sz="1600" dirty="0"/>
          </a:p>
        </p:txBody>
      </p:sp>
    </p:spTree>
    <p:extLst>
      <p:ext uri="{BB962C8B-B14F-4D97-AF65-F5344CB8AC3E}">
        <p14:creationId xmlns:p14="http://schemas.microsoft.com/office/powerpoint/2010/main" val="3504975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AE1EDD-BDA0-D36E-97CB-45C1F4240925}"/>
              </a:ext>
            </a:extLst>
          </p:cNvPr>
          <p:cNvSpPr>
            <a:spLocks noGrp="1"/>
          </p:cNvSpPr>
          <p:nvPr>
            <p:ph type="title"/>
          </p:nvPr>
        </p:nvSpPr>
        <p:spPr/>
        <p:txBody>
          <a:bodyPr/>
          <a:lstStyle/>
          <a:p>
            <a:r>
              <a:rPr lang="en-US" altLang="zh-CN" dirty="0"/>
              <a:t>Methodology</a:t>
            </a:r>
            <a:endParaRPr lang="zh-CN" altLang="en-US" dirty="0"/>
          </a:p>
        </p:txBody>
      </p:sp>
      <mc:AlternateContent xmlns:mc="http://schemas.openxmlformats.org/markup-compatibility/2006">
        <mc:Choice xmlns:a14="http://schemas.microsoft.com/office/drawing/2010/main" Requires="a14">
          <p:graphicFrame>
            <p:nvGraphicFramePr>
              <p:cNvPr id="4" name="内容占位符 3">
                <a:extLst>
                  <a:ext uri="{FF2B5EF4-FFF2-40B4-BE49-F238E27FC236}">
                    <a16:creationId xmlns:a16="http://schemas.microsoft.com/office/drawing/2014/main" id="{AE5FB6E7-5904-E25F-8621-32AEC27B98E9}"/>
                  </a:ext>
                </a:extLst>
              </p:cNvPr>
              <p:cNvGraphicFramePr>
                <a:graphicFrameLocks noGrp="1"/>
              </p:cNvGraphicFramePr>
              <p:nvPr>
                <p:ph idx="1"/>
                <p:extLst>
                  <p:ext uri="{D42A27DB-BD31-4B8C-83A1-F6EECF244321}">
                    <p14:modId xmlns:p14="http://schemas.microsoft.com/office/powerpoint/2010/main" val="2039964981"/>
                  </p:ext>
                </p:extLst>
              </p:nvPr>
            </p:nvGraphicFramePr>
            <p:xfrm>
              <a:off x="1475656" y="2060848"/>
              <a:ext cx="5836368" cy="3456381"/>
            </p:xfrm>
            <a:graphic>
              <a:graphicData uri="http://schemas.openxmlformats.org/drawingml/2006/table">
                <a:tbl>
                  <a:tblPr firstRow="1" firstCol="1" bandRow="1">
                    <a:tableStyleId>{1E171933-4619-4E11-9A3F-F7608DF75F80}</a:tableStyleId>
                  </a:tblPr>
                  <a:tblGrid>
                    <a:gridCol w="2918184">
                      <a:extLst>
                        <a:ext uri="{9D8B030D-6E8A-4147-A177-3AD203B41FA5}">
                          <a16:colId xmlns:a16="http://schemas.microsoft.com/office/drawing/2014/main" val="4182533617"/>
                        </a:ext>
                      </a:extLst>
                    </a:gridCol>
                    <a:gridCol w="2918184">
                      <a:extLst>
                        <a:ext uri="{9D8B030D-6E8A-4147-A177-3AD203B41FA5}">
                          <a16:colId xmlns:a16="http://schemas.microsoft.com/office/drawing/2014/main" val="1073418940"/>
                        </a:ext>
                      </a:extLst>
                    </a:gridCol>
                  </a:tblGrid>
                  <a:tr h="256938">
                    <a:tc>
                      <a:txBody>
                        <a:bodyPr/>
                        <a:lstStyle/>
                        <a:p>
                          <a:pPr algn="ctr">
                            <a:lnSpc>
                              <a:spcPct val="150000"/>
                            </a:lnSpc>
                          </a:pPr>
                          <a:r>
                            <a:rPr lang="en-CA" sz="1200" dirty="0">
                              <a:effectLst/>
                            </a:rPr>
                            <a:t>Criteria</a:t>
                          </a:r>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CA" sz="1200" dirty="0">
                              <a:effectLst/>
                            </a:rPr>
                            <a:t>Valid Range</a:t>
                          </a:r>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953396758"/>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𝑃𝑊𝑅𝑇</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0.08</m:t>
                                </m:r>
                                <m:r>
                                  <a:rPr lang="en-CA" sz="1200">
                                    <a:effectLst/>
                                    <a:latin typeface="Cambria Math" panose="02040503050406030204" pitchFamily="18" charset="0"/>
                                  </a:rPr>
                                  <m:t>𝑠</m:t>
                                </m:r>
                                <m:r>
                                  <a:rPr lang="en-CA" sz="1200">
                                    <a:effectLst/>
                                    <a:latin typeface="Cambria Math" panose="02040503050406030204" pitchFamily="18" charset="0"/>
                                  </a:rPr>
                                  <m:t>−0.49</m:t>
                                </m:r>
                                <m:r>
                                  <a:rPr lang="en-CA" sz="1200">
                                    <a:effectLst/>
                                    <a:latin typeface="Cambria Math" panose="02040503050406030204" pitchFamily="18" charset="0"/>
                                  </a:rPr>
                                  <m:t>𝑠</m:t>
                                </m:r>
                              </m:oMath>
                            </m:oMathPara>
                          </a14:m>
                          <a:endParaRPr lang="zh-CN" sz="12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388852720"/>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𝑃𝑊𝑆𝐷</m:t>
                                    </m:r>
                                  </m:e>
                                  <m:sub>
                                    <m:r>
                                      <a:rPr lang="en-CA" sz="1200">
                                        <a:effectLst/>
                                        <a:latin typeface="Cambria Math" panose="02040503050406030204" pitchFamily="18" charset="0"/>
                                      </a:rPr>
                                      <m:t>𝑅𝑎𝑡𝑖𝑜</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≤1.1</m:t>
                                </m:r>
                              </m:oMath>
                            </m:oMathPara>
                          </a14:m>
                          <a:endParaRPr lang="zh-CN" sz="12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68789990"/>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𝑃𝑊𝐷</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0.27</m:t>
                                </m:r>
                                <m:r>
                                  <a:rPr lang="en-CA" sz="1200">
                                    <a:effectLst/>
                                    <a:latin typeface="Cambria Math" panose="02040503050406030204" pitchFamily="18" charset="0"/>
                                  </a:rPr>
                                  <m:t>𝑠</m:t>
                                </m:r>
                                <m:r>
                                  <a:rPr lang="en-CA" sz="1200">
                                    <a:effectLst/>
                                    <a:latin typeface="Cambria Math" panose="02040503050406030204" pitchFamily="18" charset="0"/>
                                  </a:rPr>
                                  <m:t>−2.4</m:t>
                                </m:r>
                                <m:r>
                                  <a:rPr lang="en-CA" sz="1200">
                                    <a:effectLst/>
                                    <a:latin typeface="Cambria Math" panose="02040503050406030204" pitchFamily="18" charset="0"/>
                                  </a:rPr>
                                  <m:t>𝑠</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955811645"/>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𝑁𝑢𝑚𝑏𝑒𝑟𝑂𝑓𝐷𝑖𝑎𝑠𝑡𝑜𝑙𝑖𝑐𝑃𝑒𝑎𝑘𝑠</m:t>
                                </m:r>
                              </m:oMath>
                            </m:oMathPara>
                          </a14:m>
                          <a:endParaRPr lang="zh-CN" sz="12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≤2</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32263495"/>
                      </a:ext>
                    </a:extLst>
                  </a:tr>
                  <a:tr h="640349">
                    <a:tc>
                      <a:txBody>
                        <a:bodyPr/>
                        <a:lstStyle/>
                        <a:p>
                          <a:pPr algn="ctr">
                            <a:lnSpc>
                              <a:spcPct val="150000"/>
                            </a:lnSpc>
                          </a:pPr>
                          <a14:m>
                            <m:oMathPara xmlns:m="http://schemas.openxmlformats.org/officeDocument/2006/math">
                              <m:oMathParaPr>
                                <m:jc m:val="centerGroup"/>
                              </m:oMathParaPr>
                              <m:oMath xmlns:m="http://schemas.openxmlformats.org/officeDocument/2006/math">
                                <m:f>
                                  <m:fPr>
                                    <m:ctrlPr>
                                      <a:rPr lang="zh-CN" sz="1200" i="1" smtClean="0">
                                        <a:effectLst/>
                                        <a:latin typeface="Cambria Math" panose="02040503050406030204" pitchFamily="18" charset="0"/>
                                      </a:rPr>
                                    </m:ctrlPr>
                                  </m:fPr>
                                  <m:num>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𝑙𝑒𝑓𝑡</m:t>
                                        </m:r>
                                      </m:sub>
                                    </m:sSub>
                                  </m:num>
                                  <m:den>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𝑟𝑖𝑔h𝑡</m:t>
                                        </m:r>
                                      </m:sub>
                                    </m:sSub>
                                  </m:den>
                                </m:f>
                                <m:r>
                                  <a:rPr lang="en-US" sz="1200" b="1" i="0" smtClean="0">
                                    <a:effectLst/>
                                    <a:latin typeface="Cambria Math" panose="02040503050406030204" pitchFamily="18" charset="0"/>
                                  </a:rPr>
                                  <m:t> </m:t>
                                </m:r>
                                <m:r>
                                  <a:rPr lang="zh-CN" altLang="en-US" sz="1200" b="1" i="1" smtClean="0">
                                    <a:effectLst/>
                                    <a:latin typeface="Cambria Math" panose="02040503050406030204" pitchFamily="18" charset="0"/>
                                  </a:rPr>
                                  <m:t>⋀</m:t>
                                </m:r>
                                <m:r>
                                  <a:rPr lang="en-US" sz="1200" b="1" i="0" smtClean="0">
                                    <a:effectLst/>
                                    <a:latin typeface="Cambria Math" panose="02040503050406030204" pitchFamily="18" charset="0"/>
                                  </a:rPr>
                                  <m:t> </m:t>
                                </m:r>
                                <m:f>
                                  <m:fPr>
                                    <m:ctrlPr>
                                      <a:rPr lang="zh-CN" sz="1200" i="1">
                                        <a:effectLst/>
                                        <a:latin typeface="Cambria Math" panose="02040503050406030204" pitchFamily="18" charset="0"/>
                                      </a:rPr>
                                    </m:ctrlPr>
                                  </m:fPr>
                                  <m:num>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𝑟𝑖𝑔h𝑡</m:t>
                                        </m:r>
                                      </m:sub>
                                    </m:sSub>
                                  </m:num>
                                  <m:den>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𝑙𝑒𝑓𝑡</m:t>
                                        </m:r>
                                      </m:sub>
                                    </m:sSub>
                                  </m:den>
                                </m:f>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l">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&lt;0.4</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023801450"/>
                      </a:ext>
                    </a:extLst>
                  </a:tr>
                  <a:tr h="256938">
                    <a:tc gridSpan="2">
                      <a:txBody>
                        <a:bodyPr/>
                        <a:lstStyle/>
                        <a:p>
                          <a:pPr algn="ctr">
                            <a:lnSpc>
                              <a:spcPct val="150000"/>
                            </a:lnSpc>
                          </a:pPr>
                          <a:r>
                            <a:rPr lang="en-CA" sz="1200" b="0" dirty="0">
                              <a:effectLst/>
                            </a:rPr>
                            <a:t>Systolic phase should be monotonically increasing. </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2895328182"/>
                      </a:ext>
                    </a:extLst>
                  </a:tr>
                  <a:tr h="256938">
                    <a:tc gridSpan="2">
                      <a:txBody>
                        <a:bodyPr/>
                        <a:lstStyle/>
                        <a:p>
                          <a:pPr algn="ctr">
                            <a:lnSpc>
                              <a:spcPct val="150000"/>
                            </a:lnSpc>
                          </a:pPr>
                          <a:r>
                            <a:rPr lang="en-CA" sz="1200" b="0" dirty="0">
                              <a:effectLst/>
                            </a:rPr>
                            <a:t>PWE should be the minimum value at Diastolic Phase.</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324265932"/>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𝑃𝑊𝑅𝑇</m:t>
                                    </m:r>
                                  </m:e>
                                  <m:sub>
                                    <m:r>
                                      <a:rPr lang="en-CA" sz="1200">
                                        <a:effectLst/>
                                        <a:latin typeface="Cambria Math" panose="02040503050406030204" pitchFamily="18" charset="0"/>
                                      </a:rPr>
                                      <m:t>𝑁</m:t>
                                    </m:r>
                                  </m:sub>
                                </m:sSub>
                                <m:r>
                                  <a:rPr lang="en-CA" sz="1200">
                                    <a:effectLst/>
                                    <a:latin typeface="Cambria Math" panose="02040503050406030204" pitchFamily="18" charset="0"/>
                                  </a:rPr>
                                  <m:t>/</m:t>
                                </m:r>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𝑃𝑊𝑅𝑇</m:t>
                                    </m:r>
                                  </m:e>
                                  <m:sub>
                                    <m:r>
                                      <a:rPr lang="en-CA" sz="1200">
                                        <a:effectLst/>
                                        <a:latin typeface="Cambria Math" panose="02040503050406030204" pitchFamily="18" charset="0"/>
                                      </a:rPr>
                                      <m:t>𝑁</m:t>
                                    </m:r>
                                    <m:r>
                                      <a:rPr lang="en-CA" sz="1200">
                                        <a:effectLst/>
                                        <a:latin typeface="Cambria Math" panose="02040503050406030204" pitchFamily="18" charset="0"/>
                                      </a:rPr>
                                      <m:t>−1</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33%−300%</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111340079"/>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𝑃𝑊𝐷</m:t>
                                    </m:r>
                                  </m:e>
                                  <m:sub>
                                    <m:r>
                                      <a:rPr lang="en-CA" sz="1200">
                                        <a:effectLst/>
                                        <a:latin typeface="Cambria Math" panose="02040503050406030204" pitchFamily="18" charset="0"/>
                                      </a:rPr>
                                      <m:t>𝑁</m:t>
                                    </m:r>
                                  </m:sub>
                                </m:sSub>
                                <m:r>
                                  <a:rPr lang="en-CA" sz="1200">
                                    <a:effectLst/>
                                    <a:latin typeface="Cambria Math" panose="02040503050406030204" pitchFamily="18" charset="0"/>
                                  </a:rPr>
                                  <m:t>/</m:t>
                                </m:r>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𝑃𝑊𝐷</m:t>
                                    </m:r>
                                  </m:e>
                                  <m:sub>
                                    <m:r>
                                      <a:rPr lang="en-CA" sz="1200">
                                        <a:effectLst/>
                                        <a:latin typeface="Cambria Math" panose="02040503050406030204" pitchFamily="18" charset="0"/>
                                      </a:rPr>
                                      <m:t>𝑁</m:t>
                                    </m:r>
                                    <m:r>
                                      <a:rPr lang="en-CA" sz="1200">
                                        <a:effectLst/>
                                        <a:latin typeface="Cambria Math" panose="02040503050406030204" pitchFamily="18" charset="0"/>
                                      </a:rPr>
                                      <m:t>−1</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33%−300%</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903265762"/>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𝑁</m:t>
                                    </m:r>
                                  </m:sub>
                                </m:sSub>
                                <m:r>
                                  <a:rPr lang="en-CA" sz="1200">
                                    <a:effectLst/>
                                    <a:latin typeface="Cambria Math" panose="02040503050406030204" pitchFamily="18" charset="0"/>
                                  </a:rPr>
                                  <m:t>/</m:t>
                                </m:r>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𝑁</m:t>
                                    </m:r>
                                    <m:r>
                                      <a:rPr lang="en-CA" sz="1200">
                                        <a:effectLst/>
                                        <a:latin typeface="Cambria Math" panose="02040503050406030204" pitchFamily="18" charset="0"/>
                                      </a:rPr>
                                      <m:t>−1</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25%−400%</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62531459"/>
                      </a:ext>
                    </a:extLst>
                  </a:tr>
                </a:tbl>
              </a:graphicData>
            </a:graphic>
          </p:graphicFrame>
        </mc:Choice>
        <mc:Fallback>
          <p:graphicFrame>
            <p:nvGraphicFramePr>
              <p:cNvPr id="4" name="内容占位符 3">
                <a:extLst>
                  <a:ext uri="{FF2B5EF4-FFF2-40B4-BE49-F238E27FC236}">
                    <a16:creationId xmlns:a16="http://schemas.microsoft.com/office/drawing/2014/main" id="{AE5FB6E7-5904-E25F-8621-32AEC27B98E9}"/>
                  </a:ext>
                </a:extLst>
              </p:cNvPr>
              <p:cNvGraphicFramePr>
                <a:graphicFrameLocks noGrp="1"/>
              </p:cNvGraphicFramePr>
              <p:nvPr>
                <p:ph idx="1"/>
                <p:extLst>
                  <p:ext uri="{D42A27DB-BD31-4B8C-83A1-F6EECF244321}">
                    <p14:modId xmlns:p14="http://schemas.microsoft.com/office/powerpoint/2010/main" val="2039964981"/>
                  </p:ext>
                </p:extLst>
              </p:nvPr>
            </p:nvGraphicFramePr>
            <p:xfrm>
              <a:off x="1475656" y="2060848"/>
              <a:ext cx="5836368" cy="3456381"/>
            </p:xfrm>
            <a:graphic>
              <a:graphicData uri="http://schemas.openxmlformats.org/drawingml/2006/table">
                <a:tbl>
                  <a:tblPr firstRow="1" firstCol="1" bandRow="1">
                    <a:tableStyleId>{1E171933-4619-4E11-9A3F-F7608DF75F80}</a:tableStyleId>
                  </a:tblPr>
                  <a:tblGrid>
                    <a:gridCol w="2918184">
                      <a:extLst>
                        <a:ext uri="{9D8B030D-6E8A-4147-A177-3AD203B41FA5}">
                          <a16:colId xmlns:a16="http://schemas.microsoft.com/office/drawing/2014/main" val="4182533617"/>
                        </a:ext>
                      </a:extLst>
                    </a:gridCol>
                    <a:gridCol w="2918184">
                      <a:extLst>
                        <a:ext uri="{9D8B030D-6E8A-4147-A177-3AD203B41FA5}">
                          <a16:colId xmlns:a16="http://schemas.microsoft.com/office/drawing/2014/main" val="1073418940"/>
                        </a:ext>
                      </a:extLst>
                    </a:gridCol>
                  </a:tblGrid>
                  <a:tr h="256938">
                    <a:tc>
                      <a:txBody>
                        <a:bodyPr/>
                        <a:lstStyle/>
                        <a:p>
                          <a:pPr algn="ctr">
                            <a:lnSpc>
                              <a:spcPct val="150000"/>
                            </a:lnSpc>
                          </a:pPr>
                          <a:r>
                            <a:rPr lang="en-CA" sz="1200" dirty="0">
                              <a:effectLst/>
                            </a:rPr>
                            <a:t>Criteria</a:t>
                          </a:r>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CA" sz="1200" dirty="0">
                              <a:effectLst/>
                            </a:rPr>
                            <a:t>Valid Range</a:t>
                          </a:r>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953396758"/>
                      </a:ext>
                    </a:extLst>
                  </a:tr>
                  <a:tr h="292174">
                    <a:tc>
                      <a:txBody>
                        <a:bodyPr/>
                        <a:lstStyle/>
                        <a:p>
                          <a:endParaRPr lang="zh-CN"/>
                        </a:p>
                      </a:txBody>
                      <a:tcPr marL="68580" marR="68580" marT="0" marB="0">
                        <a:blipFill>
                          <a:blip r:embed="rId2"/>
                          <a:stretch>
                            <a:fillRect l="-209" t="-89583" r="-100418" b="-1000000"/>
                          </a:stretch>
                        </a:blipFill>
                      </a:tcPr>
                    </a:tc>
                    <a:tc>
                      <a:txBody>
                        <a:bodyPr/>
                        <a:lstStyle/>
                        <a:p>
                          <a:endParaRPr lang="zh-CN"/>
                        </a:p>
                      </a:txBody>
                      <a:tcPr marL="68580" marR="68580" marT="0" marB="0">
                        <a:blipFill>
                          <a:blip r:embed="rId2"/>
                          <a:stretch>
                            <a:fillRect l="-100209" t="-89583" r="-418" b="-1000000"/>
                          </a:stretch>
                        </a:blipFill>
                      </a:tcPr>
                    </a:tc>
                    <a:extLst>
                      <a:ext uri="{0D108BD9-81ED-4DB2-BD59-A6C34878D82A}">
                        <a16:rowId xmlns:a16="http://schemas.microsoft.com/office/drawing/2014/main" val="3388852720"/>
                      </a:ext>
                    </a:extLst>
                  </a:tr>
                  <a:tr h="292174">
                    <a:tc>
                      <a:txBody>
                        <a:bodyPr/>
                        <a:lstStyle/>
                        <a:p>
                          <a:endParaRPr lang="zh-CN"/>
                        </a:p>
                      </a:txBody>
                      <a:tcPr marL="68580" marR="68580" marT="0" marB="0">
                        <a:blipFill>
                          <a:blip r:embed="rId2"/>
                          <a:stretch>
                            <a:fillRect l="-209" t="-189583" r="-100418" b="-900000"/>
                          </a:stretch>
                        </a:blipFill>
                      </a:tcPr>
                    </a:tc>
                    <a:tc>
                      <a:txBody>
                        <a:bodyPr/>
                        <a:lstStyle/>
                        <a:p>
                          <a:endParaRPr lang="zh-CN"/>
                        </a:p>
                      </a:txBody>
                      <a:tcPr marL="68580" marR="68580" marT="0" marB="0">
                        <a:blipFill>
                          <a:blip r:embed="rId2"/>
                          <a:stretch>
                            <a:fillRect l="-100209" t="-189583" r="-418" b="-900000"/>
                          </a:stretch>
                        </a:blipFill>
                      </a:tcPr>
                    </a:tc>
                    <a:extLst>
                      <a:ext uri="{0D108BD9-81ED-4DB2-BD59-A6C34878D82A}">
                        <a16:rowId xmlns:a16="http://schemas.microsoft.com/office/drawing/2014/main" val="268789990"/>
                      </a:ext>
                    </a:extLst>
                  </a:tr>
                  <a:tr h="292174">
                    <a:tc>
                      <a:txBody>
                        <a:bodyPr/>
                        <a:lstStyle/>
                        <a:p>
                          <a:endParaRPr lang="zh-CN"/>
                        </a:p>
                      </a:txBody>
                      <a:tcPr marL="68580" marR="68580" marT="0" marB="0">
                        <a:blipFill>
                          <a:blip r:embed="rId2"/>
                          <a:stretch>
                            <a:fillRect l="-209" t="-289583" r="-100418" b="-800000"/>
                          </a:stretch>
                        </a:blipFill>
                      </a:tcPr>
                    </a:tc>
                    <a:tc>
                      <a:txBody>
                        <a:bodyPr/>
                        <a:lstStyle/>
                        <a:p>
                          <a:endParaRPr lang="zh-CN"/>
                        </a:p>
                      </a:txBody>
                      <a:tcPr marL="68580" marR="68580" marT="0" marB="0">
                        <a:blipFill>
                          <a:blip r:embed="rId2"/>
                          <a:stretch>
                            <a:fillRect l="-100209" t="-289583" r="-418" b="-800000"/>
                          </a:stretch>
                        </a:blipFill>
                      </a:tcPr>
                    </a:tc>
                    <a:extLst>
                      <a:ext uri="{0D108BD9-81ED-4DB2-BD59-A6C34878D82A}">
                        <a16:rowId xmlns:a16="http://schemas.microsoft.com/office/drawing/2014/main" val="3955811645"/>
                      </a:ext>
                    </a:extLst>
                  </a:tr>
                  <a:tr h="292174">
                    <a:tc>
                      <a:txBody>
                        <a:bodyPr/>
                        <a:lstStyle/>
                        <a:p>
                          <a:endParaRPr lang="zh-CN"/>
                        </a:p>
                      </a:txBody>
                      <a:tcPr marL="68580" marR="68580" marT="0" marB="0">
                        <a:blipFill>
                          <a:blip r:embed="rId2"/>
                          <a:stretch>
                            <a:fillRect l="-209" t="-389583" r="-100418" b="-700000"/>
                          </a:stretch>
                        </a:blipFill>
                      </a:tcPr>
                    </a:tc>
                    <a:tc>
                      <a:txBody>
                        <a:bodyPr/>
                        <a:lstStyle/>
                        <a:p>
                          <a:endParaRPr lang="zh-CN"/>
                        </a:p>
                      </a:txBody>
                      <a:tcPr marL="68580" marR="68580" marT="0" marB="0">
                        <a:blipFill>
                          <a:blip r:embed="rId2"/>
                          <a:stretch>
                            <a:fillRect l="-100209" t="-389583" r="-418" b="-700000"/>
                          </a:stretch>
                        </a:blipFill>
                      </a:tcPr>
                    </a:tc>
                    <a:extLst>
                      <a:ext uri="{0D108BD9-81ED-4DB2-BD59-A6C34878D82A}">
                        <a16:rowId xmlns:a16="http://schemas.microsoft.com/office/drawing/2014/main" val="3532263495"/>
                      </a:ext>
                    </a:extLst>
                  </a:tr>
                  <a:tr h="640349">
                    <a:tc>
                      <a:txBody>
                        <a:bodyPr/>
                        <a:lstStyle/>
                        <a:p>
                          <a:endParaRPr lang="zh-CN"/>
                        </a:p>
                      </a:txBody>
                      <a:tcPr marL="68580" marR="68580" marT="0" marB="0">
                        <a:blipFill>
                          <a:blip r:embed="rId2"/>
                          <a:stretch>
                            <a:fillRect l="-209" t="-221698" r="-100418" b="-216981"/>
                          </a:stretch>
                        </a:blipFill>
                      </a:tcPr>
                    </a:tc>
                    <a:tc>
                      <a:txBody>
                        <a:bodyPr/>
                        <a:lstStyle/>
                        <a:p>
                          <a:endParaRPr lang="zh-CN"/>
                        </a:p>
                      </a:txBody>
                      <a:tcPr marL="68580" marR="68580" marT="0" marB="0">
                        <a:blipFill>
                          <a:blip r:embed="rId2"/>
                          <a:stretch>
                            <a:fillRect l="-100209" t="-221698" r="-418" b="-216981"/>
                          </a:stretch>
                        </a:blipFill>
                      </a:tcPr>
                    </a:tc>
                    <a:extLst>
                      <a:ext uri="{0D108BD9-81ED-4DB2-BD59-A6C34878D82A}">
                        <a16:rowId xmlns:a16="http://schemas.microsoft.com/office/drawing/2014/main" val="4023801450"/>
                      </a:ext>
                    </a:extLst>
                  </a:tr>
                  <a:tr h="256938">
                    <a:tc gridSpan="2">
                      <a:txBody>
                        <a:bodyPr/>
                        <a:lstStyle/>
                        <a:p>
                          <a:pPr algn="ctr">
                            <a:lnSpc>
                              <a:spcPct val="150000"/>
                            </a:lnSpc>
                          </a:pPr>
                          <a:r>
                            <a:rPr lang="en-CA" sz="1200" b="0" dirty="0">
                              <a:effectLst/>
                            </a:rPr>
                            <a:t>Systolic phase should be monotonically increasing. </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2895328182"/>
                      </a:ext>
                    </a:extLst>
                  </a:tr>
                  <a:tr h="256938">
                    <a:tc gridSpan="2">
                      <a:txBody>
                        <a:bodyPr/>
                        <a:lstStyle/>
                        <a:p>
                          <a:pPr algn="ctr">
                            <a:lnSpc>
                              <a:spcPct val="150000"/>
                            </a:lnSpc>
                          </a:pPr>
                          <a:r>
                            <a:rPr lang="en-CA" sz="1200" b="0" dirty="0">
                              <a:effectLst/>
                            </a:rPr>
                            <a:t>PWE should be the minimum value at Diastolic Phase.</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324265932"/>
                      </a:ext>
                    </a:extLst>
                  </a:tr>
                  <a:tr h="292174">
                    <a:tc>
                      <a:txBody>
                        <a:bodyPr/>
                        <a:lstStyle/>
                        <a:p>
                          <a:endParaRPr lang="zh-CN"/>
                        </a:p>
                      </a:txBody>
                      <a:tcPr marL="68580" marR="68580" marT="0" marB="0">
                        <a:blipFill>
                          <a:blip r:embed="rId2"/>
                          <a:stretch>
                            <a:fillRect l="-209" t="-885417" r="-100418" b="-204167"/>
                          </a:stretch>
                        </a:blipFill>
                      </a:tcPr>
                    </a:tc>
                    <a:tc>
                      <a:txBody>
                        <a:bodyPr/>
                        <a:lstStyle/>
                        <a:p>
                          <a:endParaRPr lang="zh-CN"/>
                        </a:p>
                      </a:txBody>
                      <a:tcPr marL="68580" marR="68580" marT="0" marB="0">
                        <a:blipFill>
                          <a:blip r:embed="rId2"/>
                          <a:stretch>
                            <a:fillRect l="-100209" t="-885417" r="-418" b="-204167"/>
                          </a:stretch>
                        </a:blipFill>
                      </a:tcPr>
                    </a:tc>
                    <a:extLst>
                      <a:ext uri="{0D108BD9-81ED-4DB2-BD59-A6C34878D82A}">
                        <a16:rowId xmlns:a16="http://schemas.microsoft.com/office/drawing/2014/main" val="1111340079"/>
                      </a:ext>
                    </a:extLst>
                  </a:tr>
                  <a:tr h="292174">
                    <a:tc>
                      <a:txBody>
                        <a:bodyPr/>
                        <a:lstStyle/>
                        <a:p>
                          <a:endParaRPr lang="zh-CN"/>
                        </a:p>
                      </a:txBody>
                      <a:tcPr marL="68580" marR="68580" marT="0" marB="0">
                        <a:blipFill>
                          <a:blip r:embed="rId2"/>
                          <a:stretch>
                            <a:fillRect l="-209" t="-985417" r="-100418" b="-104167"/>
                          </a:stretch>
                        </a:blipFill>
                      </a:tcPr>
                    </a:tc>
                    <a:tc>
                      <a:txBody>
                        <a:bodyPr/>
                        <a:lstStyle/>
                        <a:p>
                          <a:endParaRPr lang="zh-CN"/>
                        </a:p>
                      </a:txBody>
                      <a:tcPr marL="68580" marR="68580" marT="0" marB="0">
                        <a:blipFill>
                          <a:blip r:embed="rId2"/>
                          <a:stretch>
                            <a:fillRect l="-100209" t="-985417" r="-418" b="-104167"/>
                          </a:stretch>
                        </a:blipFill>
                      </a:tcPr>
                    </a:tc>
                    <a:extLst>
                      <a:ext uri="{0D108BD9-81ED-4DB2-BD59-A6C34878D82A}">
                        <a16:rowId xmlns:a16="http://schemas.microsoft.com/office/drawing/2014/main" val="2903265762"/>
                      </a:ext>
                    </a:extLst>
                  </a:tr>
                  <a:tr h="292174">
                    <a:tc>
                      <a:txBody>
                        <a:bodyPr/>
                        <a:lstStyle/>
                        <a:p>
                          <a:endParaRPr lang="zh-CN"/>
                        </a:p>
                      </a:txBody>
                      <a:tcPr marL="68580" marR="68580" marT="0" marB="0">
                        <a:blipFill>
                          <a:blip r:embed="rId2"/>
                          <a:stretch>
                            <a:fillRect l="-209" t="-1085417" r="-100418" b="-4167"/>
                          </a:stretch>
                        </a:blipFill>
                      </a:tcPr>
                    </a:tc>
                    <a:tc>
                      <a:txBody>
                        <a:bodyPr/>
                        <a:lstStyle/>
                        <a:p>
                          <a:endParaRPr lang="zh-CN"/>
                        </a:p>
                      </a:txBody>
                      <a:tcPr marL="68580" marR="68580" marT="0" marB="0">
                        <a:blipFill>
                          <a:blip r:embed="rId2"/>
                          <a:stretch>
                            <a:fillRect l="-100209" t="-1085417" r="-418" b="-4167"/>
                          </a:stretch>
                        </a:blipFill>
                      </a:tcPr>
                    </a:tc>
                    <a:extLst>
                      <a:ext uri="{0D108BD9-81ED-4DB2-BD59-A6C34878D82A}">
                        <a16:rowId xmlns:a16="http://schemas.microsoft.com/office/drawing/2014/main" val="3562531459"/>
                      </a:ext>
                    </a:extLst>
                  </a:tr>
                </a:tbl>
              </a:graphicData>
            </a:graphic>
          </p:graphicFrame>
        </mc:Fallback>
      </mc:AlternateContent>
      <p:sp>
        <p:nvSpPr>
          <p:cNvPr id="5" name="文本框 4">
            <a:extLst>
              <a:ext uri="{FF2B5EF4-FFF2-40B4-BE49-F238E27FC236}">
                <a16:creationId xmlns:a16="http://schemas.microsoft.com/office/drawing/2014/main" id="{F701892E-42B8-42F4-8E5C-B7552449EDB6}"/>
              </a:ext>
            </a:extLst>
          </p:cNvPr>
          <p:cNvSpPr txBox="1"/>
          <p:nvPr/>
        </p:nvSpPr>
        <p:spPr>
          <a:xfrm>
            <a:off x="1258888" y="1556792"/>
            <a:ext cx="6815350" cy="369332"/>
          </a:xfrm>
          <a:prstGeom prst="rect">
            <a:avLst/>
          </a:prstGeom>
          <a:noFill/>
        </p:spPr>
        <p:txBody>
          <a:bodyPr wrap="square">
            <a:spAutoFit/>
          </a:bodyPr>
          <a:lstStyle/>
          <a:p>
            <a:pPr marL="342900" indent="-342900">
              <a:spcBef>
                <a:spcPct val="20000"/>
              </a:spcBef>
              <a:buFont typeface="Wingdings" pitchFamily="2" charset="2"/>
              <a:buChar char="q"/>
            </a:pPr>
            <a:r>
              <a:rPr lang="en-US" altLang="zh-CN" sz="1800" dirty="0">
                <a:latin typeface="+mn-lt"/>
                <a:ea typeface="+mn-ea"/>
              </a:rPr>
              <a:t>Artifact Detection Criteria </a:t>
            </a:r>
            <a:r>
              <a:rPr lang="en-GB" altLang="zh-CN" sz="1800" dirty="0">
                <a:latin typeface="+mn-lt"/>
                <a:ea typeface="+mn-ea"/>
              </a:rPr>
              <a:t>[3]</a:t>
            </a:r>
            <a:endParaRPr lang="zh-CN" altLang="en-US" sz="1800" dirty="0">
              <a:latin typeface="+mn-lt"/>
              <a:ea typeface="+mn-ea"/>
            </a:endParaRPr>
          </a:p>
        </p:txBody>
      </p:sp>
      <p:sp>
        <p:nvSpPr>
          <p:cNvPr id="7" name="右大括号 6">
            <a:extLst>
              <a:ext uri="{FF2B5EF4-FFF2-40B4-BE49-F238E27FC236}">
                <a16:creationId xmlns:a16="http://schemas.microsoft.com/office/drawing/2014/main" id="{70778E32-F3DB-51ED-498B-E35D16B8A27C}"/>
              </a:ext>
            </a:extLst>
          </p:cNvPr>
          <p:cNvSpPr/>
          <p:nvPr/>
        </p:nvSpPr>
        <p:spPr bwMode="auto">
          <a:xfrm>
            <a:off x="7507096" y="2352075"/>
            <a:ext cx="299464" cy="2252444"/>
          </a:xfrm>
          <a:prstGeom prst="righ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Arial" charset="0"/>
              <a:ea typeface="ＭＳ Ｐゴシック" pitchFamily="34" charset="-128"/>
            </a:endParaRPr>
          </a:p>
        </p:txBody>
      </p:sp>
      <p:sp>
        <p:nvSpPr>
          <p:cNvPr id="8" name="右大括号 7">
            <a:extLst>
              <a:ext uri="{FF2B5EF4-FFF2-40B4-BE49-F238E27FC236}">
                <a16:creationId xmlns:a16="http://schemas.microsoft.com/office/drawing/2014/main" id="{7BE492CE-E0D4-8111-AC83-BD2EEE96C197}"/>
              </a:ext>
            </a:extLst>
          </p:cNvPr>
          <p:cNvSpPr/>
          <p:nvPr/>
        </p:nvSpPr>
        <p:spPr bwMode="auto">
          <a:xfrm>
            <a:off x="7505729" y="4725141"/>
            <a:ext cx="333288" cy="792088"/>
          </a:xfrm>
          <a:prstGeom prst="rightBrace">
            <a:avLst>
              <a:gd name="adj1" fmla="val 8333"/>
              <a:gd name="adj2" fmla="val 48673"/>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Arial" charset="0"/>
              <a:ea typeface="ＭＳ Ｐゴシック" pitchFamily="34" charset="-128"/>
            </a:endParaRPr>
          </a:p>
        </p:txBody>
      </p:sp>
      <p:sp>
        <p:nvSpPr>
          <p:cNvPr id="9" name="文本框 8">
            <a:extLst>
              <a:ext uri="{FF2B5EF4-FFF2-40B4-BE49-F238E27FC236}">
                <a16:creationId xmlns:a16="http://schemas.microsoft.com/office/drawing/2014/main" id="{21AFBB4D-C1FD-8482-C8F8-3FB48F3C832C}"/>
              </a:ext>
            </a:extLst>
          </p:cNvPr>
          <p:cNvSpPr txBox="1"/>
          <p:nvPr/>
        </p:nvSpPr>
        <p:spPr>
          <a:xfrm>
            <a:off x="7897035" y="3271991"/>
            <a:ext cx="981359" cy="338554"/>
          </a:xfrm>
          <a:prstGeom prst="rect">
            <a:avLst/>
          </a:prstGeom>
          <a:noFill/>
        </p:spPr>
        <p:txBody>
          <a:bodyPr wrap="none" rtlCol="0">
            <a:spAutoFit/>
          </a:bodyPr>
          <a:lstStyle/>
          <a:p>
            <a:r>
              <a:rPr lang="en-US" altLang="zh-CN" sz="1600" dirty="0"/>
              <a:t>Absolute</a:t>
            </a:r>
            <a:endParaRPr lang="zh-CN" altLang="en-US" sz="1600" dirty="0"/>
          </a:p>
        </p:txBody>
      </p:sp>
      <p:sp>
        <p:nvSpPr>
          <p:cNvPr id="11" name="文本框 10">
            <a:extLst>
              <a:ext uri="{FF2B5EF4-FFF2-40B4-BE49-F238E27FC236}">
                <a16:creationId xmlns:a16="http://schemas.microsoft.com/office/drawing/2014/main" id="{072BFA3D-767B-BA0E-8428-F7DFD495070B}"/>
              </a:ext>
            </a:extLst>
          </p:cNvPr>
          <p:cNvSpPr txBox="1"/>
          <p:nvPr/>
        </p:nvSpPr>
        <p:spPr>
          <a:xfrm>
            <a:off x="7873281" y="4962654"/>
            <a:ext cx="1080120" cy="338554"/>
          </a:xfrm>
          <a:prstGeom prst="rect">
            <a:avLst/>
          </a:prstGeom>
          <a:noFill/>
        </p:spPr>
        <p:txBody>
          <a:bodyPr wrap="square">
            <a:spAutoFit/>
          </a:bodyPr>
          <a:lstStyle/>
          <a:p>
            <a:r>
              <a:rPr lang="en-US" altLang="zh-CN" sz="1600" dirty="0"/>
              <a:t>Relative</a:t>
            </a:r>
            <a:endParaRPr lang="zh-CN" altLang="en-US" sz="1600" dirty="0"/>
          </a:p>
        </p:txBody>
      </p:sp>
      <p:sp>
        <p:nvSpPr>
          <p:cNvPr id="13" name="文本框 12">
            <a:extLst>
              <a:ext uri="{FF2B5EF4-FFF2-40B4-BE49-F238E27FC236}">
                <a16:creationId xmlns:a16="http://schemas.microsoft.com/office/drawing/2014/main" id="{B95DDB86-FE61-5449-D6AC-797142BACDEB}"/>
              </a:ext>
            </a:extLst>
          </p:cNvPr>
          <p:cNvSpPr txBox="1"/>
          <p:nvPr/>
        </p:nvSpPr>
        <p:spPr>
          <a:xfrm>
            <a:off x="971600" y="6455887"/>
            <a:ext cx="7776864" cy="276999"/>
          </a:xfrm>
          <a:prstGeom prst="rect">
            <a:avLst/>
          </a:prstGeom>
          <a:noFill/>
        </p:spPr>
        <p:txBody>
          <a:bodyPr wrap="square">
            <a:spAutoFit/>
          </a:bodyPr>
          <a:lstStyle/>
          <a:p>
            <a:r>
              <a:rPr lang="en-US" altLang="zh-CN" sz="1200" dirty="0"/>
              <a:t>[3] </a:t>
            </a:r>
            <a:r>
              <a:rPr lang="en-GB" altLang="zh-CN" sz="1200" dirty="0"/>
              <a:t>Christoph Fischer et al. published in </a:t>
            </a:r>
            <a:r>
              <a:rPr lang="en-US" altLang="zh-CN" sz="1200" dirty="0"/>
              <a:t>IEEE JOURNAL OF BIOMEDICAL AND HEALTH INFORMATICS, 2017</a:t>
            </a:r>
            <a:endParaRPr lang="zh-CN" altLang="en-US" sz="1200" dirty="0"/>
          </a:p>
        </p:txBody>
      </p:sp>
      <p:sp>
        <p:nvSpPr>
          <p:cNvPr id="14" name="文本框 13">
            <a:extLst>
              <a:ext uri="{FF2B5EF4-FFF2-40B4-BE49-F238E27FC236}">
                <a16:creationId xmlns:a16="http://schemas.microsoft.com/office/drawing/2014/main" id="{7CB6BDF6-9193-6CC4-A47F-67CF58DDB807}"/>
              </a:ext>
            </a:extLst>
          </p:cNvPr>
          <p:cNvSpPr txBox="1"/>
          <p:nvPr/>
        </p:nvSpPr>
        <p:spPr>
          <a:xfrm>
            <a:off x="8672513" y="6428373"/>
            <a:ext cx="298480" cy="338554"/>
          </a:xfrm>
          <a:prstGeom prst="rect">
            <a:avLst/>
          </a:prstGeom>
          <a:noFill/>
        </p:spPr>
        <p:txBody>
          <a:bodyPr wrap="none" rtlCol="0">
            <a:spAutoFit/>
          </a:bodyPr>
          <a:lstStyle/>
          <a:p>
            <a:r>
              <a:rPr lang="en-US" altLang="zh-CN" sz="1600" dirty="0"/>
              <a:t>7</a:t>
            </a:r>
            <a:endParaRPr lang="zh-CN" altLang="en-US" sz="1600" dirty="0"/>
          </a:p>
        </p:txBody>
      </p:sp>
    </p:spTree>
    <p:extLst>
      <p:ext uri="{BB962C8B-B14F-4D97-AF65-F5344CB8AC3E}">
        <p14:creationId xmlns:p14="http://schemas.microsoft.com/office/powerpoint/2010/main" val="2337249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F11200-3D51-061C-E368-FA1A4C667EC6}"/>
              </a:ext>
            </a:extLst>
          </p:cNvPr>
          <p:cNvSpPr>
            <a:spLocks noGrp="1"/>
          </p:cNvSpPr>
          <p:nvPr>
            <p:ph type="title"/>
          </p:nvPr>
        </p:nvSpPr>
        <p:spPr/>
        <p:txBody>
          <a:bodyPr/>
          <a:lstStyle/>
          <a:p>
            <a:r>
              <a:rPr lang="en-US" altLang="zh-CN" dirty="0"/>
              <a:t>Experiment Result</a:t>
            </a:r>
            <a:endParaRPr lang="zh-CN" altLang="en-US" dirty="0"/>
          </a:p>
        </p:txBody>
      </p:sp>
      <p:pic>
        <p:nvPicPr>
          <p:cNvPr id="4" name="图片 3">
            <a:extLst>
              <a:ext uri="{FF2B5EF4-FFF2-40B4-BE49-F238E27FC236}">
                <a16:creationId xmlns:a16="http://schemas.microsoft.com/office/drawing/2014/main" id="{C5601177-F1D6-A20E-E438-0320B93B76F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798" t="2658" r="7243" b="3458"/>
          <a:stretch/>
        </p:blipFill>
        <p:spPr bwMode="auto">
          <a:xfrm>
            <a:off x="899592" y="1484784"/>
            <a:ext cx="4332585" cy="2310358"/>
          </a:xfrm>
          <a:prstGeom prst="rect">
            <a:avLst/>
          </a:prstGeom>
          <a:noFill/>
          <a:ln>
            <a:noFill/>
          </a:ln>
          <a:extLst>
            <a:ext uri="{53640926-AAD7-44D8-BBD7-CCE9431645EC}">
              <a14:shadowObscured xmlns:a14="http://schemas.microsoft.com/office/drawing/2010/main"/>
            </a:ext>
          </a:extLst>
        </p:spPr>
      </p:pic>
      <p:pic>
        <p:nvPicPr>
          <p:cNvPr id="8" name="图片 7">
            <a:extLst>
              <a:ext uri="{FF2B5EF4-FFF2-40B4-BE49-F238E27FC236}">
                <a16:creationId xmlns:a16="http://schemas.microsoft.com/office/drawing/2014/main" id="{00A846F7-C70B-89F9-5833-8E8C87D30493}"/>
              </a:ext>
            </a:extLst>
          </p:cNvPr>
          <p:cNvPicPr>
            <a:picLocks noChangeAspect="1"/>
          </p:cNvPicPr>
          <p:nvPr/>
        </p:nvPicPr>
        <p:blipFill rotWithShape="1">
          <a:blip r:embed="rId3"/>
          <a:srcRect l="8263" t="2700" r="7476" b="4331"/>
          <a:stretch/>
        </p:blipFill>
        <p:spPr>
          <a:xfrm>
            <a:off x="4208017" y="3573016"/>
            <a:ext cx="4464496" cy="2378283"/>
          </a:xfrm>
          <a:prstGeom prst="rect">
            <a:avLst/>
          </a:prstGeom>
        </p:spPr>
      </p:pic>
      <p:sp>
        <p:nvSpPr>
          <p:cNvPr id="9" name="文本框 8">
            <a:extLst>
              <a:ext uri="{FF2B5EF4-FFF2-40B4-BE49-F238E27FC236}">
                <a16:creationId xmlns:a16="http://schemas.microsoft.com/office/drawing/2014/main" id="{6972C5A9-B6DD-1124-7DDB-F83C472282C5}"/>
              </a:ext>
            </a:extLst>
          </p:cNvPr>
          <p:cNvSpPr txBox="1"/>
          <p:nvPr/>
        </p:nvSpPr>
        <p:spPr>
          <a:xfrm>
            <a:off x="5232177" y="1714219"/>
            <a:ext cx="3401893" cy="1107996"/>
          </a:xfrm>
          <a:prstGeom prst="rect">
            <a:avLst/>
          </a:prstGeom>
          <a:noFill/>
        </p:spPr>
        <p:txBody>
          <a:bodyPr wrap="none" rtlCol="0">
            <a:spAutoFit/>
          </a:bodyPr>
          <a:lstStyle/>
          <a:p>
            <a:pPr marL="342900" indent="-342900">
              <a:spcBef>
                <a:spcPct val="20000"/>
              </a:spcBef>
              <a:buFont typeface="Wingdings" pitchFamily="2" charset="2"/>
              <a:buChar char="q"/>
            </a:pPr>
            <a:r>
              <a:rPr lang="en-US" altLang="zh-CN" sz="1800" dirty="0">
                <a:latin typeface="+mn-lt"/>
                <a:ea typeface="+mn-ea"/>
              </a:rPr>
              <a:t>Slope &amp; Threshold</a:t>
            </a:r>
          </a:p>
          <a:p>
            <a:pPr marL="342900" indent="-342900">
              <a:buFont typeface="Arial" panose="020B0604020202020204" pitchFamily="34" charset="0"/>
              <a:buChar char="•"/>
            </a:pPr>
            <a:r>
              <a:rPr lang="en-US" altLang="zh-CN" sz="1600" dirty="0"/>
              <a:t>Threshold is 0.75 heart interval</a:t>
            </a:r>
          </a:p>
          <a:p>
            <a:pPr marL="342900" indent="-342900">
              <a:buFont typeface="Arial" panose="020B0604020202020204" pitchFamily="34" charset="0"/>
              <a:buChar char="•"/>
            </a:pPr>
            <a:r>
              <a:rPr lang="en-US" altLang="zh-CN" sz="1600" dirty="0"/>
              <a:t>Peck and valley at local regions</a:t>
            </a:r>
          </a:p>
          <a:p>
            <a:pPr marL="342900" indent="-342900">
              <a:buFont typeface="Arial" panose="020B0604020202020204" pitchFamily="34" charset="0"/>
              <a:buChar char="•"/>
            </a:pPr>
            <a:r>
              <a:rPr lang="en-US" altLang="zh-CN" sz="1600" dirty="0"/>
              <a:t>False local regions</a:t>
            </a:r>
            <a:endParaRPr lang="zh-CN" altLang="en-US" sz="1600" dirty="0"/>
          </a:p>
        </p:txBody>
      </p:sp>
      <p:sp>
        <p:nvSpPr>
          <p:cNvPr id="11" name="文本框 10">
            <a:extLst>
              <a:ext uri="{FF2B5EF4-FFF2-40B4-BE49-F238E27FC236}">
                <a16:creationId xmlns:a16="http://schemas.microsoft.com/office/drawing/2014/main" id="{C81C0EC0-6280-7E6B-2691-0F9BD1F2D99D}"/>
              </a:ext>
            </a:extLst>
          </p:cNvPr>
          <p:cNvSpPr txBox="1"/>
          <p:nvPr/>
        </p:nvSpPr>
        <p:spPr>
          <a:xfrm>
            <a:off x="1205519" y="4105176"/>
            <a:ext cx="2696572" cy="1107996"/>
          </a:xfrm>
          <a:prstGeom prst="rect">
            <a:avLst/>
          </a:prstGeom>
          <a:noFill/>
        </p:spPr>
        <p:txBody>
          <a:bodyPr wrap="none" rtlCol="0">
            <a:spAutoFit/>
          </a:bodyPr>
          <a:lstStyle/>
          <a:p>
            <a:pPr marL="342900" indent="-342900">
              <a:spcBef>
                <a:spcPct val="20000"/>
              </a:spcBef>
              <a:buFont typeface="Wingdings" pitchFamily="2" charset="2"/>
              <a:buChar char="q"/>
            </a:pPr>
            <a:r>
              <a:rPr lang="en-US" altLang="zh-CN" sz="1800" dirty="0">
                <a:latin typeface="+mn-lt"/>
                <a:ea typeface="+mn-ea"/>
              </a:rPr>
              <a:t>AMPD</a:t>
            </a:r>
          </a:p>
          <a:p>
            <a:pPr marL="342900" indent="-342900">
              <a:buFont typeface="Arial" panose="020B0604020202020204" pitchFamily="34" charset="0"/>
              <a:buChar char="•"/>
            </a:pPr>
            <a:r>
              <a:rPr lang="en-US" altLang="zh-CN" sz="1600" dirty="0"/>
              <a:t>No needed threshold</a:t>
            </a:r>
          </a:p>
          <a:p>
            <a:pPr marL="342900" indent="-342900">
              <a:buFont typeface="Arial" panose="020B0604020202020204" pitchFamily="34" charset="0"/>
              <a:buChar char="•"/>
            </a:pPr>
            <a:r>
              <a:rPr lang="en-US" altLang="zh-CN" sz="1600" dirty="0"/>
              <a:t>Detect within high noise</a:t>
            </a:r>
          </a:p>
          <a:p>
            <a:pPr marL="342900" indent="-342900">
              <a:buFont typeface="Arial" panose="020B0604020202020204" pitchFamily="34" charset="0"/>
              <a:buChar char="•"/>
            </a:pPr>
            <a:r>
              <a:rPr lang="en-US" altLang="zh-CN" sz="1600" dirty="0"/>
              <a:t>Missed peaks</a:t>
            </a:r>
            <a:endParaRPr lang="zh-CN" altLang="en-US" sz="1600" dirty="0"/>
          </a:p>
        </p:txBody>
      </p:sp>
      <p:sp>
        <p:nvSpPr>
          <p:cNvPr id="3" name="文本框 2">
            <a:extLst>
              <a:ext uri="{FF2B5EF4-FFF2-40B4-BE49-F238E27FC236}">
                <a16:creationId xmlns:a16="http://schemas.microsoft.com/office/drawing/2014/main" id="{0D03F9E4-52C2-8AD8-79DC-0FD88319EEC3}"/>
              </a:ext>
            </a:extLst>
          </p:cNvPr>
          <p:cNvSpPr txBox="1"/>
          <p:nvPr/>
        </p:nvSpPr>
        <p:spPr>
          <a:xfrm>
            <a:off x="8672513" y="6428373"/>
            <a:ext cx="298480" cy="338554"/>
          </a:xfrm>
          <a:prstGeom prst="rect">
            <a:avLst/>
          </a:prstGeom>
          <a:noFill/>
        </p:spPr>
        <p:txBody>
          <a:bodyPr wrap="none" rtlCol="0">
            <a:spAutoFit/>
          </a:bodyPr>
          <a:lstStyle/>
          <a:p>
            <a:r>
              <a:rPr lang="en-US" altLang="zh-CN" sz="1600" dirty="0"/>
              <a:t>8</a:t>
            </a:r>
            <a:endParaRPr lang="zh-CN" altLang="en-US" sz="1600" dirty="0"/>
          </a:p>
        </p:txBody>
      </p:sp>
    </p:spTree>
    <p:extLst>
      <p:ext uri="{BB962C8B-B14F-4D97-AF65-F5344CB8AC3E}">
        <p14:creationId xmlns:p14="http://schemas.microsoft.com/office/powerpoint/2010/main" val="3987484701"/>
      </p:ext>
    </p:extLst>
  </p:cSld>
  <p:clrMapOvr>
    <a:masterClrMapping/>
  </p:clrMapOvr>
</p:sld>
</file>

<file path=ppt/theme/theme1.xml><?xml version="1.0" encoding="utf-8"?>
<a:theme xmlns:a="http://schemas.openxmlformats.org/drawingml/2006/main" name="Blank Presentation">
  <a:themeElements>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1981</TotalTime>
  <Words>854</Words>
  <Application>Microsoft Office PowerPoint</Application>
  <PresentationFormat>全屏显示(4:3)</PresentationFormat>
  <Paragraphs>157</Paragraphs>
  <Slides>15</Slides>
  <Notes>5</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-apple-system</vt:lpstr>
      <vt:lpstr>宋体</vt:lpstr>
      <vt:lpstr>等线</vt:lpstr>
      <vt:lpstr>Arial</vt:lpstr>
      <vt:lpstr>Arial Black</vt:lpstr>
      <vt:lpstr>Cambria Math</vt:lpstr>
      <vt:lpstr>Segoe UI</vt:lpstr>
      <vt:lpstr>Times New Roman</vt:lpstr>
      <vt:lpstr>Wingdings</vt:lpstr>
      <vt:lpstr>Blank Presentation</vt:lpstr>
      <vt:lpstr>Wearable Embedded System for Health Monitoring</vt:lpstr>
      <vt:lpstr>CONTENT</vt:lpstr>
      <vt:lpstr>Introduction</vt:lpstr>
      <vt:lpstr>Introduction</vt:lpstr>
      <vt:lpstr>Project Objective</vt:lpstr>
      <vt:lpstr>Methodology</vt:lpstr>
      <vt:lpstr>Methodology</vt:lpstr>
      <vt:lpstr>Methodology</vt:lpstr>
      <vt:lpstr>Experiment Result</vt:lpstr>
      <vt:lpstr>Experiment Result</vt:lpstr>
      <vt:lpstr>Experiment Result</vt:lpstr>
      <vt:lpstr>Discussion</vt:lpstr>
      <vt:lpstr>Future Works</vt:lpstr>
      <vt:lpstr>Conclusion</vt:lpstr>
      <vt:lpstr>PowerPoint 演示文稿</vt:lpstr>
    </vt:vector>
  </TitlesOfParts>
  <Company>Krusty Morris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Krusty Morris</dc:creator>
  <cp:lastModifiedBy>Rui Wang</cp:lastModifiedBy>
  <cp:revision>73</cp:revision>
  <dcterms:created xsi:type="dcterms:W3CDTF">2007-01-16T13:11:17Z</dcterms:created>
  <dcterms:modified xsi:type="dcterms:W3CDTF">2024-04-09T14:50:51Z</dcterms:modified>
</cp:coreProperties>
</file>

<file path=docProps/thumbnail.jpeg>
</file>